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8" r:id="rId4"/>
    <p:sldId id="289" r:id="rId5"/>
    <p:sldId id="290" r:id="rId6"/>
    <p:sldId id="291" r:id="rId7"/>
    <p:sldId id="301" r:id="rId8"/>
    <p:sldId id="293" r:id="rId9"/>
    <p:sldId id="302" r:id="rId10"/>
    <p:sldId id="303" r:id="rId11"/>
    <p:sldId id="297" r:id="rId12"/>
    <p:sldId id="298" r:id="rId13"/>
    <p:sldId id="299" r:id="rId14"/>
    <p:sldId id="300" r:id="rId15"/>
    <p:sldId id="261" r:id="rId16"/>
  </p:sldIdLst>
  <p:sldSz cx="9144000" cy="6858000" type="screen4x3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enzo" initials="L" lastIdx="2" clrIdx="0">
    <p:extLst>
      <p:ext uri="{19B8F6BF-5375-455C-9EA6-DF929625EA0E}">
        <p15:presenceInfo xmlns:p15="http://schemas.microsoft.com/office/powerpoint/2012/main" userId="8a6e4bf782b3d3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17C1-D6D0-441F-862B-EA0D1EAFF2A3}" v="2" dt="2021-05-07T13:35:27.6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9DF50-AE15-45DA-91B9-4F8A45C6A3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DBDD12D-C02D-4311-BD7F-9EB12EC3796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dirty="0"/>
            <a:t>1. </a:t>
          </a:r>
          <a:r>
            <a:rPr lang="it-IT" b="0" i="1" dirty="0"/>
            <a:t>Obiettivi</a:t>
          </a:r>
          <a:endParaRPr lang="en-US" b="0" i="1" dirty="0"/>
        </a:p>
      </dgm:t>
    </dgm:pt>
    <dgm:pt modelId="{0E218A08-B2AA-4523-BEBB-925A628E10D0}" type="parTrans" cxnId="{FF6D70D5-4821-4D05-AF93-42F622C40DA8}">
      <dgm:prSet/>
      <dgm:spPr/>
      <dgm:t>
        <a:bodyPr/>
        <a:lstStyle/>
        <a:p>
          <a:endParaRPr lang="en-US"/>
        </a:p>
      </dgm:t>
    </dgm:pt>
    <dgm:pt modelId="{70236E8F-1F24-4FC1-BC82-5C8B3C888F26}" type="sibTrans" cxnId="{FF6D70D5-4821-4D05-AF93-42F622C40DA8}">
      <dgm:prSet/>
      <dgm:spPr/>
      <dgm:t>
        <a:bodyPr/>
        <a:lstStyle/>
        <a:p>
          <a:endParaRPr lang="en-US"/>
        </a:p>
      </dgm:t>
    </dgm:pt>
    <dgm:pt modelId="{338A24FB-5E8B-43A7-A426-5367652ABE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dirty="0"/>
            <a:t>2. </a:t>
          </a:r>
          <a:r>
            <a:rPr lang="it-IT" b="0" i="1" dirty="0"/>
            <a:t>Materiali e Metodi</a:t>
          </a:r>
          <a:endParaRPr lang="en-US" b="0" i="1" dirty="0"/>
        </a:p>
      </dgm:t>
    </dgm:pt>
    <dgm:pt modelId="{FC19A8B7-F88C-4DA9-807B-EAC83E6FCA2B}" type="parTrans" cxnId="{439B00FF-D1E5-4361-BFF2-EEDBF0BDC79B}">
      <dgm:prSet/>
      <dgm:spPr/>
      <dgm:t>
        <a:bodyPr/>
        <a:lstStyle/>
        <a:p>
          <a:endParaRPr lang="en-US"/>
        </a:p>
      </dgm:t>
    </dgm:pt>
    <dgm:pt modelId="{B7F59238-F522-42E2-9B2D-A694A68C8EBA}" type="sibTrans" cxnId="{439B00FF-D1E5-4361-BFF2-EEDBF0BDC79B}">
      <dgm:prSet/>
      <dgm:spPr/>
      <dgm:t>
        <a:bodyPr/>
        <a:lstStyle/>
        <a:p>
          <a:endParaRPr lang="en-US"/>
        </a:p>
      </dgm:t>
    </dgm:pt>
    <dgm:pt modelId="{9C163E40-8C2D-4EBD-90DC-C5E80E5D22C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dirty="0"/>
            <a:t>3. </a:t>
          </a:r>
          <a:r>
            <a:rPr lang="it-IT" b="0" i="1" dirty="0"/>
            <a:t>Risultati</a:t>
          </a:r>
          <a:endParaRPr lang="en-US" b="0" i="1" dirty="0"/>
        </a:p>
      </dgm:t>
    </dgm:pt>
    <dgm:pt modelId="{9AEBE421-E833-4B15-A931-DACA6DC02000}" type="parTrans" cxnId="{910F5F09-B510-49B9-8758-4E8BC58F2CF4}">
      <dgm:prSet/>
      <dgm:spPr/>
      <dgm:t>
        <a:bodyPr/>
        <a:lstStyle/>
        <a:p>
          <a:endParaRPr lang="en-US"/>
        </a:p>
      </dgm:t>
    </dgm:pt>
    <dgm:pt modelId="{CE5296C7-EE9D-4985-AC1D-65224F0F6C40}" type="sibTrans" cxnId="{910F5F09-B510-49B9-8758-4E8BC58F2CF4}">
      <dgm:prSet/>
      <dgm:spPr/>
      <dgm:t>
        <a:bodyPr/>
        <a:lstStyle/>
        <a:p>
          <a:endParaRPr lang="en-US"/>
        </a:p>
      </dgm:t>
    </dgm:pt>
    <dgm:pt modelId="{1AD1A892-DD24-4BF2-983E-B91F1310EDB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dirty="0"/>
            <a:t>4.</a:t>
          </a:r>
          <a:r>
            <a:rPr lang="it-IT" b="0" i="1" dirty="0"/>
            <a:t> Conclusioni</a:t>
          </a:r>
          <a:endParaRPr lang="en-US" b="0" i="1" dirty="0"/>
        </a:p>
      </dgm:t>
    </dgm:pt>
    <dgm:pt modelId="{BA4BD638-0345-4783-8E90-97A6ABD937F0}" type="parTrans" cxnId="{DD094FD6-AD77-47D0-BFBD-3F425802DF42}">
      <dgm:prSet/>
      <dgm:spPr/>
      <dgm:t>
        <a:bodyPr/>
        <a:lstStyle/>
        <a:p>
          <a:endParaRPr lang="en-US"/>
        </a:p>
      </dgm:t>
    </dgm:pt>
    <dgm:pt modelId="{CEE56E80-ACE9-4DEE-9EDA-5E10B18ABBB1}" type="sibTrans" cxnId="{DD094FD6-AD77-47D0-BFBD-3F425802DF42}">
      <dgm:prSet/>
      <dgm:spPr/>
      <dgm:t>
        <a:bodyPr/>
        <a:lstStyle/>
        <a:p>
          <a:endParaRPr lang="en-US"/>
        </a:p>
      </dgm:t>
    </dgm:pt>
    <dgm:pt modelId="{AC0D4BA9-A2DF-45E8-9CB3-1878C1BCA7C5}" type="pres">
      <dgm:prSet presAssocID="{75A9DF50-AE15-45DA-91B9-4F8A45C6A338}" presName="root" presStyleCnt="0">
        <dgm:presLayoutVars>
          <dgm:dir/>
          <dgm:resizeHandles val="exact"/>
        </dgm:presLayoutVars>
      </dgm:prSet>
      <dgm:spPr/>
    </dgm:pt>
    <dgm:pt modelId="{6D9E3642-A74F-4097-A06E-51A49DE63211}" type="pres">
      <dgm:prSet presAssocID="{BDBDD12D-C02D-4311-BD7F-9EB12EC3796A}" presName="compNode" presStyleCnt="0"/>
      <dgm:spPr/>
    </dgm:pt>
    <dgm:pt modelId="{6EC002DB-7FCB-456F-B86D-5E369FF024C7}" type="pres">
      <dgm:prSet presAssocID="{BDBDD12D-C02D-4311-BD7F-9EB12EC3796A}" presName="bgRect" presStyleLbl="bgShp" presStyleIdx="0" presStyleCnt="4" custLinFactNeighborX="-39" custLinFactNeighborY="-332"/>
      <dgm:spPr>
        <a:solidFill>
          <a:schemeClr val="tx2">
            <a:lumMod val="60000"/>
            <a:lumOff val="40000"/>
          </a:schemeClr>
        </a:solidFill>
      </dgm:spPr>
    </dgm:pt>
    <dgm:pt modelId="{56B30DF9-5721-4CAD-A282-81E3C285E4B9}" type="pres">
      <dgm:prSet presAssocID="{BDBDD12D-C02D-4311-BD7F-9EB12EC3796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4AB08E99-9748-4495-A9D7-A1D14F8810B3}" type="pres">
      <dgm:prSet presAssocID="{BDBDD12D-C02D-4311-BD7F-9EB12EC3796A}" presName="spaceRect" presStyleCnt="0"/>
      <dgm:spPr/>
    </dgm:pt>
    <dgm:pt modelId="{CCECE8F9-2BC5-4ACC-B8FB-4C977C0786B5}" type="pres">
      <dgm:prSet presAssocID="{BDBDD12D-C02D-4311-BD7F-9EB12EC3796A}" presName="parTx" presStyleLbl="revTx" presStyleIdx="0" presStyleCnt="4">
        <dgm:presLayoutVars>
          <dgm:chMax val="0"/>
          <dgm:chPref val="0"/>
        </dgm:presLayoutVars>
      </dgm:prSet>
      <dgm:spPr/>
    </dgm:pt>
    <dgm:pt modelId="{A78FA366-FD48-430B-8266-BCC40FA6F28C}" type="pres">
      <dgm:prSet presAssocID="{70236E8F-1F24-4FC1-BC82-5C8B3C888F26}" presName="sibTrans" presStyleCnt="0"/>
      <dgm:spPr/>
    </dgm:pt>
    <dgm:pt modelId="{A492682A-C02A-4770-82DE-D36F24A89963}" type="pres">
      <dgm:prSet presAssocID="{338A24FB-5E8B-43A7-A426-5367652ABE2D}" presName="compNode" presStyleCnt="0"/>
      <dgm:spPr/>
    </dgm:pt>
    <dgm:pt modelId="{105C440B-08DF-41AB-9460-123D6491990E}" type="pres">
      <dgm:prSet presAssocID="{338A24FB-5E8B-43A7-A426-5367652ABE2D}" presName="bgRect" presStyleLbl="bgShp" presStyleIdx="1" presStyleCnt="4"/>
      <dgm:spPr>
        <a:solidFill>
          <a:schemeClr val="accent1">
            <a:lumMod val="60000"/>
            <a:lumOff val="40000"/>
          </a:schemeClr>
        </a:solidFill>
      </dgm:spPr>
    </dgm:pt>
    <dgm:pt modelId="{58C1F402-D19E-4A6C-BBEF-BF1424CE865F}" type="pres">
      <dgm:prSet presAssocID="{338A24FB-5E8B-43A7-A426-5367652ABE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1D392C40-5EFE-42A6-BAF3-BC33F2E6DCC4}" type="pres">
      <dgm:prSet presAssocID="{338A24FB-5E8B-43A7-A426-5367652ABE2D}" presName="spaceRect" presStyleCnt="0"/>
      <dgm:spPr/>
    </dgm:pt>
    <dgm:pt modelId="{76B4E7D5-72F8-4100-B92F-98F9066A52A7}" type="pres">
      <dgm:prSet presAssocID="{338A24FB-5E8B-43A7-A426-5367652ABE2D}" presName="parTx" presStyleLbl="revTx" presStyleIdx="1" presStyleCnt="4">
        <dgm:presLayoutVars>
          <dgm:chMax val="0"/>
          <dgm:chPref val="0"/>
        </dgm:presLayoutVars>
      </dgm:prSet>
      <dgm:spPr/>
    </dgm:pt>
    <dgm:pt modelId="{DC2352EF-1810-4090-8D30-CCFAF27109F0}" type="pres">
      <dgm:prSet presAssocID="{B7F59238-F522-42E2-9B2D-A694A68C8EBA}" presName="sibTrans" presStyleCnt="0"/>
      <dgm:spPr/>
    </dgm:pt>
    <dgm:pt modelId="{6A6747B2-F014-4EA3-89B2-FCF2C27A20EA}" type="pres">
      <dgm:prSet presAssocID="{9C163E40-8C2D-4EBD-90DC-C5E80E5D22C7}" presName="compNode" presStyleCnt="0"/>
      <dgm:spPr/>
    </dgm:pt>
    <dgm:pt modelId="{3E16BBE5-E51E-45CB-8729-4B221FE788BF}" type="pres">
      <dgm:prSet presAssocID="{9C163E40-8C2D-4EBD-90DC-C5E80E5D22C7}" presName="bgRect" presStyleLbl="bgShp" presStyleIdx="2" presStyleCnt="4"/>
      <dgm:spPr>
        <a:solidFill>
          <a:schemeClr val="accent1">
            <a:lumMod val="40000"/>
            <a:lumOff val="60000"/>
          </a:schemeClr>
        </a:solidFill>
      </dgm:spPr>
    </dgm:pt>
    <dgm:pt modelId="{71CB1AA9-533E-417F-B7A0-A107F5C63211}" type="pres">
      <dgm:prSet presAssocID="{9C163E40-8C2D-4EBD-90DC-C5E80E5D22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51B2145-E2B8-4933-A94C-CF9E620BBC80}" type="pres">
      <dgm:prSet presAssocID="{9C163E40-8C2D-4EBD-90DC-C5E80E5D22C7}" presName="spaceRect" presStyleCnt="0"/>
      <dgm:spPr/>
    </dgm:pt>
    <dgm:pt modelId="{2F685F30-1310-4B58-B411-AF7967F67330}" type="pres">
      <dgm:prSet presAssocID="{9C163E40-8C2D-4EBD-90DC-C5E80E5D22C7}" presName="parTx" presStyleLbl="revTx" presStyleIdx="2" presStyleCnt="4">
        <dgm:presLayoutVars>
          <dgm:chMax val="0"/>
          <dgm:chPref val="0"/>
        </dgm:presLayoutVars>
      </dgm:prSet>
      <dgm:spPr/>
    </dgm:pt>
    <dgm:pt modelId="{C5CC79EC-4571-47A3-823C-61E107CACE18}" type="pres">
      <dgm:prSet presAssocID="{CE5296C7-EE9D-4985-AC1D-65224F0F6C40}" presName="sibTrans" presStyleCnt="0"/>
      <dgm:spPr/>
    </dgm:pt>
    <dgm:pt modelId="{AC52CDC0-7CB0-4ED3-9566-232B1125ACFC}" type="pres">
      <dgm:prSet presAssocID="{1AD1A892-DD24-4BF2-983E-B91F1310EDB2}" presName="compNode" presStyleCnt="0"/>
      <dgm:spPr/>
    </dgm:pt>
    <dgm:pt modelId="{0B1EC2AC-5924-44CB-9A3F-3E97ACBABDFD}" type="pres">
      <dgm:prSet presAssocID="{1AD1A892-DD24-4BF2-983E-B91F1310EDB2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B7ACBE8F-0BFE-4DFB-9DE9-90147AD7EBDF}" type="pres">
      <dgm:prSet presAssocID="{1AD1A892-DD24-4BF2-983E-B91F1310ED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01458F5-23D4-47A8-A937-63E61C388D4D}" type="pres">
      <dgm:prSet presAssocID="{1AD1A892-DD24-4BF2-983E-B91F1310EDB2}" presName="spaceRect" presStyleCnt="0"/>
      <dgm:spPr/>
    </dgm:pt>
    <dgm:pt modelId="{B99DDC29-FA1E-4430-920F-9AC6B68160E1}" type="pres">
      <dgm:prSet presAssocID="{1AD1A892-DD24-4BF2-983E-B91F1310ED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0F5F09-B510-49B9-8758-4E8BC58F2CF4}" srcId="{75A9DF50-AE15-45DA-91B9-4F8A45C6A338}" destId="{9C163E40-8C2D-4EBD-90DC-C5E80E5D22C7}" srcOrd="2" destOrd="0" parTransId="{9AEBE421-E833-4B15-A931-DACA6DC02000}" sibTransId="{CE5296C7-EE9D-4985-AC1D-65224F0F6C40}"/>
    <dgm:cxn modelId="{22EBCB26-4EF3-4168-A1F9-22B960AC7608}" type="presOf" srcId="{338A24FB-5E8B-43A7-A426-5367652ABE2D}" destId="{76B4E7D5-72F8-4100-B92F-98F9066A52A7}" srcOrd="0" destOrd="0" presId="urn:microsoft.com/office/officeart/2018/2/layout/IconVerticalSolidList"/>
    <dgm:cxn modelId="{9A910E5E-3FE5-4635-8AAE-E4FB86775601}" type="presOf" srcId="{75A9DF50-AE15-45DA-91B9-4F8A45C6A338}" destId="{AC0D4BA9-A2DF-45E8-9CB3-1878C1BCA7C5}" srcOrd="0" destOrd="0" presId="urn:microsoft.com/office/officeart/2018/2/layout/IconVerticalSolidList"/>
    <dgm:cxn modelId="{B11B304B-16F0-4088-B0CF-D4ED91C77AED}" type="presOf" srcId="{BDBDD12D-C02D-4311-BD7F-9EB12EC3796A}" destId="{CCECE8F9-2BC5-4ACC-B8FB-4C977C0786B5}" srcOrd="0" destOrd="0" presId="urn:microsoft.com/office/officeart/2018/2/layout/IconVerticalSolidList"/>
    <dgm:cxn modelId="{90887270-AA75-4EAF-8DE6-68B9A35AD5E4}" type="presOf" srcId="{9C163E40-8C2D-4EBD-90DC-C5E80E5D22C7}" destId="{2F685F30-1310-4B58-B411-AF7967F67330}" srcOrd="0" destOrd="0" presId="urn:microsoft.com/office/officeart/2018/2/layout/IconVerticalSolidList"/>
    <dgm:cxn modelId="{FF6D70D5-4821-4D05-AF93-42F622C40DA8}" srcId="{75A9DF50-AE15-45DA-91B9-4F8A45C6A338}" destId="{BDBDD12D-C02D-4311-BD7F-9EB12EC3796A}" srcOrd="0" destOrd="0" parTransId="{0E218A08-B2AA-4523-BEBB-925A628E10D0}" sibTransId="{70236E8F-1F24-4FC1-BC82-5C8B3C888F26}"/>
    <dgm:cxn modelId="{DD094FD6-AD77-47D0-BFBD-3F425802DF42}" srcId="{75A9DF50-AE15-45DA-91B9-4F8A45C6A338}" destId="{1AD1A892-DD24-4BF2-983E-B91F1310EDB2}" srcOrd="3" destOrd="0" parTransId="{BA4BD638-0345-4783-8E90-97A6ABD937F0}" sibTransId="{CEE56E80-ACE9-4DEE-9EDA-5E10B18ABBB1}"/>
    <dgm:cxn modelId="{C1D941F4-264D-4F71-A57A-03D3AFFB642E}" type="presOf" srcId="{1AD1A892-DD24-4BF2-983E-B91F1310EDB2}" destId="{B99DDC29-FA1E-4430-920F-9AC6B68160E1}" srcOrd="0" destOrd="0" presId="urn:microsoft.com/office/officeart/2018/2/layout/IconVerticalSolidList"/>
    <dgm:cxn modelId="{439B00FF-D1E5-4361-BFF2-EEDBF0BDC79B}" srcId="{75A9DF50-AE15-45DA-91B9-4F8A45C6A338}" destId="{338A24FB-5E8B-43A7-A426-5367652ABE2D}" srcOrd="1" destOrd="0" parTransId="{FC19A8B7-F88C-4DA9-807B-EAC83E6FCA2B}" sibTransId="{B7F59238-F522-42E2-9B2D-A694A68C8EBA}"/>
    <dgm:cxn modelId="{234C3149-AB20-4C97-94F7-F85E25BA3F6B}" type="presParOf" srcId="{AC0D4BA9-A2DF-45E8-9CB3-1878C1BCA7C5}" destId="{6D9E3642-A74F-4097-A06E-51A49DE63211}" srcOrd="0" destOrd="0" presId="urn:microsoft.com/office/officeart/2018/2/layout/IconVerticalSolidList"/>
    <dgm:cxn modelId="{E75C6596-868F-4694-BC11-B021E1CA8F64}" type="presParOf" srcId="{6D9E3642-A74F-4097-A06E-51A49DE63211}" destId="{6EC002DB-7FCB-456F-B86D-5E369FF024C7}" srcOrd="0" destOrd="0" presId="urn:microsoft.com/office/officeart/2018/2/layout/IconVerticalSolidList"/>
    <dgm:cxn modelId="{575301A9-8775-4BA1-9F07-5991E975F529}" type="presParOf" srcId="{6D9E3642-A74F-4097-A06E-51A49DE63211}" destId="{56B30DF9-5721-4CAD-A282-81E3C285E4B9}" srcOrd="1" destOrd="0" presId="urn:microsoft.com/office/officeart/2018/2/layout/IconVerticalSolidList"/>
    <dgm:cxn modelId="{9DB42310-0FA6-4DC5-8E38-F19054ED4B3F}" type="presParOf" srcId="{6D9E3642-A74F-4097-A06E-51A49DE63211}" destId="{4AB08E99-9748-4495-A9D7-A1D14F8810B3}" srcOrd="2" destOrd="0" presId="urn:microsoft.com/office/officeart/2018/2/layout/IconVerticalSolidList"/>
    <dgm:cxn modelId="{26BB82BC-5F1E-4A8D-BE0A-F402654C704F}" type="presParOf" srcId="{6D9E3642-A74F-4097-A06E-51A49DE63211}" destId="{CCECE8F9-2BC5-4ACC-B8FB-4C977C0786B5}" srcOrd="3" destOrd="0" presId="urn:microsoft.com/office/officeart/2018/2/layout/IconVerticalSolidList"/>
    <dgm:cxn modelId="{4F5E04C1-9987-412D-845F-398C0387EF04}" type="presParOf" srcId="{AC0D4BA9-A2DF-45E8-9CB3-1878C1BCA7C5}" destId="{A78FA366-FD48-430B-8266-BCC40FA6F28C}" srcOrd="1" destOrd="0" presId="urn:microsoft.com/office/officeart/2018/2/layout/IconVerticalSolidList"/>
    <dgm:cxn modelId="{2CF3FBF6-8680-4901-8CBB-B57D1C75D930}" type="presParOf" srcId="{AC0D4BA9-A2DF-45E8-9CB3-1878C1BCA7C5}" destId="{A492682A-C02A-4770-82DE-D36F24A89963}" srcOrd="2" destOrd="0" presId="urn:microsoft.com/office/officeart/2018/2/layout/IconVerticalSolidList"/>
    <dgm:cxn modelId="{09EFCA46-8BCB-4B5C-ACBC-204C09CA2790}" type="presParOf" srcId="{A492682A-C02A-4770-82DE-D36F24A89963}" destId="{105C440B-08DF-41AB-9460-123D6491990E}" srcOrd="0" destOrd="0" presId="urn:microsoft.com/office/officeart/2018/2/layout/IconVerticalSolidList"/>
    <dgm:cxn modelId="{FE7B63BE-A5BA-442E-BB93-2EF97430FA9D}" type="presParOf" srcId="{A492682A-C02A-4770-82DE-D36F24A89963}" destId="{58C1F402-D19E-4A6C-BBEF-BF1424CE865F}" srcOrd="1" destOrd="0" presId="urn:microsoft.com/office/officeart/2018/2/layout/IconVerticalSolidList"/>
    <dgm:cxn modelId="{98F4BDA5-F40B-42FC-9CEB-0343EBAED67C}" type="presParOf" srcId="{A492682A-C02A-4770-82DE-D36F24A89963}" destId="{1D392C40-5EFE-42A6-BAF3-BC33F2E6DCC4}" srcOrd="2" destOrd="0" presId="urn:microsoft.com/office/officeart/2018/2/layout/IconVerticalSolidList"/>
    <dgm:cxn modelId="{9C4A35D6-D244-4D04-8BED-102DA2CE8495}" type="presParOf" srcId="{A492682A-C02A-4770-82DE-D36F24A89963}" destId="{76B4E7D5-72F8-4100-B92F-98F9066A52A7}" srcOrd="3" destOrd="0" presId="urn:microsoft.com/office/officeart/2018/2/layout/IconVerticalSolidList"/>
    <dgm:cxn modelId="{08735220-7F28-446A-B066-E6E984E25AC3}" type="presParOf" srcId="{AC0D4BA9-A2DF-45E8-9CB3-1878C1BCA7C5}" destId="{DC2352EF-1810-4090-8D30-CCFAF27109F0}" srcOrd="3" destOrd="0" presId="urn:microsoft.com/office/officeart/2018/2/layout/IconVerticalSolidList"/>
    <dgm:cxn modelId="{C3813A4D-EC38-4F1C-A1F9-0F7A6C76E4FA}" type="presParOf" srcId="{AC0D4BA9-A2DF-45E8-9CB3-1878C1BCA7C5}" destId="{6A6747B2-F014-4EA3-89B2-FCF2C27A20EA}" srcOrd="4" destOrd="0" presId="urn:microsoft.com/office/officeart/2018/2/layout/IconVerticalSolidList"/>
    <dgm:cxn modelId="{67722E93-AE1C-4925-9710-DA6CC92B2DEB}" type="presParOf" srcId="{6A6747B2-F014-4EA3-89B2-FCF2C27A20EA}" destId="{3E16BBE5-E51E-45CB-8729-4B221FE788BF}" srcOrd="0" destOrd="0" presId="urn:microsoft.com/office/officeart/2018/2/layout/IconVerticalSolidList"/>
    <dgm:cxn modelId="{F1248EB9-1FF2-49F7-8E23-E207A235017A}" type="presParOf" srcId="{6A6747B2-F014-4EA3-89B2-FCF2C27A20EA}" destId="{71CB1AA9-533E-417F-B7A0-A107F5C63211}" srcOrd="1" destOrd="0" presId="urn:microsoft.com/office/officeart/2018/2/layout/IconVerticalSolidList"/>
    <dgm:cxn modelId="{C50C5BA6-CE3F-4F78-AD8C-4EC17699DFB5}" type="presParOf" srcId="{6A6747B2-F014-4EA3-89B2-FCF2C27A20EA}" destId="{C51B2145-E2B8-4933-A94C-CF9E620BBC80}" srcOrd="2" destOrd="0" presId="urn:microsoft.com/office/officeart/2018/2/layout/IconVerticalSolidList"/>
    <dgm:cxn modelId="{3A8E5483-B31F-4488-AA45-AD145B621333}" type="presParOf" srcId="{6A6747B2-F014-4EA3-89B2-FCF2C27A20EA}" destId="{2F685F30-1310-4B58-B411-AF7967F67330}" srcOrd="3" destOrd="0" presId="urn:microsoft.com/office/officeart/2018/2/layout/IconVerticalSolidList"/>
    <dgm:cxn modelId="{A5DE35BB-A2A6-4D75-8852-7F5FABA7E8AF}" type="presParOf" srcId="{AC0D4BA9-A2DF-45E8-9CB3-1878C1BCA7C5}" destId="{C5CC79EC-4571-47A3-823C-61E107CACE18}" srcOrd="5" destOrd="0" presId="urn:microsoft.com/office/officeart/2018/2/layout/IconVerticalSolidList"/>
    <dgm:cxn modelId="{54F825D0-B834-483B-80E4-EB28C98881FF}" type="presParOf" srcId="{AC0D4BA9-A2DF-45E8-9CB3-1878C1BCA7C5}" destId="{AC52CDC0-7CB0-4ED3-9566-232B1125ACFC}" srcOrd="6" destOrd="0" presId="urn:microsoft.com/office/officeart/2018/2/layout/IconVerticalSolidList"/>
    <dgm:cxn modelId="{0C4276D3-E410-4586-98AD-C934FC9CE775}" type="presParOf" srcId="{AC52CDC0-7CB0-4ED3-9566-232B1125ACFC}" destId="{0B1EC2AC-5924-44CB-9A3F-3E97ACBABDFD}" srcOrd="0" destOrd="0" presId="urn:microsoft.com/office/officeart/2018/2/layout/IconVerticalSolidList"/>
    <dgm:cxn modelId="{234B5096-95D4-4D22-8B0F-3B4894CADF06}" type="presParOf" srcId="{AC52CDC0-7CB0-4ED3-9566-232B1125ACFC}" destId="{B7ACBE8F-0BFE-4DFB-9DE9-90147AD7EBDF}" srcOrd="1" destOrd="0" presId="urn:microsoft.com/office/officeart/2018/2/layout/IconVerticalSolidList"/>
    <dgm:cxn modelId="{42ABDC55-197D-4C36-AC3F-CC0AFE244B24}" type="presParOf" srcId="{AC52CDC0-7CB0-4ED3-9566-232B1125ACFC}" destId="{B01458F5-23D4-47A8-A937-63E61C388D4D}" srcOrd="2" destOrd="0" presId="urn:microsoft.com/office/officeart/2018/2/layout/IconVerticalSolidList"/>
    <dgm:cxn modelId="{1BA803DA-C90B-4AFE-A6CE-38F17F609B2E}" type="presParOf" srcId="{AC52CDC0-7CB0-4ED3-9566-232B1125ACFC}" destId="{B99DDC29-FA1E-4430-920F-9AC6B68160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002DB-7FCB-456F-B86D-5E369FF024C7}">
      <dsp:nvSpPr>
        <dsp:cNvPr id="0" name=""/>
        <dsp:cNvSpPr/>
      </dsp:nvSpPr>
      <dsp:spPr>
        <a:xfrm>
          <a:off x="0" y="0"/>
          <a:ext cx="3977640" cy="95211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30DF9-5721-4CAD-A282-81E3C285E4B9}">
      <dsp:nvSpPr>
        <dsp:cNvPr id="0" name=""/>
        <dsp:cNvSpPr/>
      </dsp:nvSpPr>
      <dsp:spPr>
        <a:xfrm>
          <a:off x="288013" y="216103"/>
          <a:ext cx="523660" cy="5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CE8F9-2BC5-4ACC-B8FB-4C977C0786B5}">
      <dsp:nvSpPr>
        <dsp:cNvPr id="0" name=""/>
        <dsp:cNvSpPr/>
      </dsp:nvSpPr>
      <dsp:spPr>
        <a:xfrm>
          <a:off x="1099687" y="1878"/>
          <a:ext cx="2877952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1" kern="1200" dirty="0"/>
            <a:t>1. </a:t>
          </a:r>
          <a:r>
            <a:rPr lang="it-IT" sz="2200" b="0" i="1" kern="1200" dirty="0"/>
            <a:t>Obiettivi</a:t>
          </a:r>
          <a:endParaRPr lang="en-US" sz="2200" b="0" i="1" kern="1200" dirty="0"/>
        </a:p>
      </dsp:txBody>
      <dsp:txXfrm>
        <a:off x="1099687" y="1878"/>
        <a:ext cx="2877952" cy="952110"/>
      </dsp:txXfrm>
    </dsp:sp>
    <dsp:sp modelId="{105C440B-08DF-41AB-9460-123D6491990E}">
      <dsp:nvSpPr>
        <dsp:cNvPr id="0" name=""/>
        <dsp:cNvSpPr/>
      </dsp:nvSpPr>
      <dsp:spPr>
        <a:xfrm>
          <a:off x="0" y="1192016"/>
          <a:ext cx="3977640" cy="95211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1F402-D19E-4A6C-BBEF-BF1424CE865F}">
      <dsp:nvSpPr>
        <dsp:cNvPr id="0" name=""/>
        <dsp:cNvSpPr/>
      </dsp:nvSpPr>
      <dsp:spPr>
        <a:xfrm>
          <a:off x="288013" y="1406240"/>
          <a:ext cx="523660" cy="5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4E7D5-72F8-4100-B92F-98F9066A52A7}">
      <dsp:nvSpPr>
        <dsp:cNvPr id="0" name=""/>
        <dsp:cNvSpPr/>
      </dsp:nvSpPr>
      <dsp:spPr>
        <a:xfrm>
          <a:off x="1099687" y="1192016"/>
          <a:ext cx="2877952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1" kern="1200" dirty="0"/>
            <a:t>2. </a:t>
          </a:r>
          <a:r>
            <a:rPr lang="it-IT" sz="2200" b="0" i="1" kern="1200" dirty="0"/>
            <a:t>Materiali e Metodi</a:t>
          </a:r>
          <a:endParaRPr lang="en-US" sz="2200" b="0" i="1" kern="1200" dirty="0"/>
        </a:p>
      </dsp:txBody>
      <dsp:txXfrm>
        <a:off x="1099687" y="1192016"/>
        <a:ext cx="2877952" cy="952110"/>
      </dsp:txXfrm>
    </dsp:sp>
    <dsp:sp modelId="{3E16BBE5-E51E-45CB-8729-4B221FE788BF}">
      <dsp:nvSpPr>
        <dsp:cNvPr id="0" name=""/>
        <dsp:cNvSpPr/>
      </dsp:nvSpPr>
      <dsp:spPr>
        <a:xfrm>
          <a:off x="0" y="2382153"/>
          <a:ext cx="3977640" cy="95211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B1AA9-533E-417F-B7A0-A107F5C63211}">
      <dsp:nvSpPr>
        <dsp:cNvPr id="0" name=""/>
        <dsp:cNvSpPr/>
      </dsp:nvSpPr>
      <dsp:spPr>
        <a:xfrm>
          <a:off x="288013" y="2596378"/>
          <a:ext cx="523660" cy="5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85F30-1310-4B58-B411-AF7967F67330}">
      <dsp:nvSpPr>
        <dsp:cNvPr id="0" name=""/>
        <dsp:cNvSpPr/>
      </dsp:nvSpPr>
      <dsp:spPr>
        <a:xfrm>
          <a:off x="1099687" y="2382153"/>
          <a:ext cx="2877952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1" kern="1200" dirty="0"/>
            <a:t>3. </a:t>
          </a:r>
          <a:r>
            <a:rPr lang="it-IT" sz="2200" b="0" i="1" kern="1200" dirty="0"/>
            <a:t>Risultati</a:t>
          </a:r>
          <a:endParaRPr lang="en-US" sz="2200" b="0" i="1" kern="1200" dirty="0"/>
        </a:p>
      </dsp:txBody>
      <dsp:txXfrm>
        <a:off x="1099687" y="2382153"/>
        <a:ext cx="2877952" cy="952110"/>
      </dsp:txXfrm>
    </dsp:sp>
    <dsp:sp modelId="{0B1EC2AC-5924-44CB-9A3F-3E97ACBABDFD}">
      <dsp:nvSpPr>
        <dsp:cNvPr id="0" name=""/>
        <dsp:cNvSpPr/>
      </dsp:nvSpPr>
      <dsp:spPr>
        <a:xfrm>
          <a:off x="0" y="3572291"/>
          <a:ext cx="3977640" cy="952110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CBE8F-0BFE-4DFB-9DE9-90147AD7EBDF}">
      <dsp:nvSpPr>
        <dsp:cNvPr id="0" name=""/>
        <dsp:cNvSpPr/>
      </dsp:nvSpPr>
      <dsp:spPr>
        <a:xfrm>
          <a:off x="288013" y="3786516"/>
          <a:ext cx="523660" cy="5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DDC29-FA1E-4430-920F-9AC6B68160E1}">
      <dsp:nvSpPr>
        <dsp:cNvPr id="0" name=""/>
        <dsp:cNvSpPr/>
      </dsp:nvSpPr>
      <dsp:spPr>
        <a:xfrm>
          <a:off x="1099687" y="3572291"/>
          <a:ext cx="2877952" cy="95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65" tIns="100765" rIns="100765" bIns="1007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1" kern="1200" dirty="0"/>
            <a:t>4.</a:t>
          </a:r>
          <a:r>
            <a:rPr lang="it-IT" sz="2200" b="0" i="1" kern="1200" dirty="0"/>
            <a:t> Conclusioni</a:t>
          </a:r>
          <a:endParaRPr lang="en-US" sz="2200" b="0" i="1" kern="1200" dirty="0"/>
        </a:p>
      </dsp:txBody>
      <dsp:txXfrm>
        <a:off x="1099687" y="3572291"/>
        <a:ext cx="2877952" cy="952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7DA1-E772-4FB5-B6A6-3D1D42A235D6}" type="datetimeFigureOut">
              <a:rPr lang="it-IT" smtClean="0"/>
              <a:t>05/06/2022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DE663-8E8A-44BC-9344-369C99F6018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73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avessi usato un polinomio di quinto grado, andando a controllare anche l’accelerazione, avrei ottenuto una pianificazione di traiettoria a minimum </a:t>
            </a:r>
            <a:r>
              <a:rPr lang="it-IT" dirty="0" err="1"/>
              <a:t>jerk</a:t>
            </a:r>
            <a:r>
              <a:rPr lang="it-IT" dirty="0"/>
              <a:t> che mi garantisce un comportamento fluido del manipolatore quando si muove nello spazio, andando a minimizzare tutte le variazioni brusche descritte dalla derivata dell’accelerazione. Per questo potrebbe essere, come vediamo nel video del manipolatore alla fine della presentazione, che il manipolatore si muova a scatti.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DE663-8E8A-44BC-9344-369C99F6018A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937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Andiamo ad usare lo Jacobiano Geometrico perché il compito che dobbiamo andare a fare è un compito di puro posizionamento e quindi ci serve calcolare solo la </a:t>
            </a:r>
            <a:r>
              <a:rPr lang="it-IT" dirty="0" err="1"/>
              <a:t>Jp</a:t>
            </a:r>
            <a:r>
              <a:rPr lang="it-IT" dirty="0"/>
              <a:t> e non la </a:t>
            </a:r>
            <a:r>
              <a:rPr lang="it-IT" dirty="0" err="1"/>
              <a:t>Jo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DE663-8E8A-44BC-9344-369C99F6018A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623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2729" y="504190"/>
            <a:ext cx="8641080" cy="5717540"/>
          </a:xfrm>
          <a:custGeom>
            <a:avLst/>
            <a:gdLst/>
            <a:ahLst/>
            <a:cxnLst/>
            <a:rect l="l" t="t" r="r" b="b"/>
            <a:pathLst>
              <a:path w="8641080" h="5717540">
                <a:moveTo>
                  <a:pt x="0" y="604138"/>
                </a:moveTo>
                <a:lnTo>
                  <a:pt x="2002" y="554593"/>
                </a:lnTo>
                <a:lnTo>
                  <a:pt x="7907" y="506151"/>
                </a:lnTo>
                <a:lnTo>
                  <a:pt x="17558" y="458966"/>
                </a:lnTo>
                <a:lnTo>
                  <a:pt x="30801" y="413195"/>
                </a:lnTo>
                <a:lnTo>
                  <a:pt x="47478" y="368992"/>
                </a:lnTo>
                <a:lnTo>
                  <a:pt x="67436" y="326514"/>
                </a:lnTo>
                <a:lnTo>
                  <a:pt x="90519" y="285916"/>
                </a:lnTo>
                <a:lnTo>
                  <a:pt x="116570" y="247354"/>
                </a:lnTo>
                <a:lnTo>
                  <a:pt x="145435" y="210983"/>
                </a:lnTo>
                <a:lnTo>
                  <a:pt x="176958" y="176958"/>
                </a:lnTo>
                <a:lnTo>
                  <a:pt x="210984" y="145436"/>
                </a:lnTo>
                <a:lnTo>
                  <a:pt x="247357" y="116571"/>
                </a:lnTo>
                <a:lnTo>
                  <a:pt x="285921" y="90520"/>
                </a:lnTo>
                <a:lnTo>
                  <a:pt x="326522" y="67438"/>
                </a:lnTo>
                <a:lnTo>
                  <a:pt x="369003" y="47480"/>
                </a:lnTo>
                <a:lnTo>
                  <a:pt x="413209" y="30802"/>
                </a:lnTo>
                <a:lnTo>
                  <a:pt x="458985" y="17559"/>
                </a:lnTo>
                <a:lnTo>
                  <a:pt x="506175" y="7907"/>
                </a:lnTo>
                <a:lnTo>
                  <a:pt x="554624" y="2002"/>
                </a:lnTo>
                <a:lnTo>
                  <a:pt x="604177" y="0"/>
                </a:lnTo>
                <a:lnTo>
                  <a:pt x="8036941" y="0"/>
                </a:lnTo>
                <a:lnTo>
                  <a:pt x="8086486" y="2002"/>
                </a:lnTo>
                <a:lnTo>
                  <a:pt x="8134928" y="7907"/>
                </a:lnTo>
                <a:lnTo>
                  <a:pt x="8182113" y="17559"/>
                </a:lnTo>
                <a:lnTo>
                  <a:pt x="8227884" y="30802"/>
                </a:lnTo>
                <a:lnTo>
                  <a:pt x="8272087" y="47480"/>
                </a:lnTo>
                <a:lnTo>
                  <a:pt x="8314565" y="67438"/>
                </a:lnTo>
                <a:lnTo>
                  <a:pt x="8355163" y="90520"/>
                </a:lnTo>
                <a:lnTo>
                  <a:pt x="8393725" y="116571"/>
                </a:lnTo>
                <a:lnTo>
                  <a:pt x="8430096" y="145436"/>
                </a:lnTo>
                <a:lnTo>
                  <a:pt x="8464121" y="176958"/>
                </a:lnTo>
                <a:lnTo>
                  <a:pt x="8495643" y="210983"/>
                </a:lnTo>
                <a:lnTo>
                  <a:pt x="8524508" y="247354"/>
                </a:lnTo>
                <a:lnTo>
                  <a:pt x="8550559" y="285916"/>
                </a:lnTo>
                <a:lnTo>
                  <a:pt x="8573641" y="326514"/>
                </a:lnTo>
                <a:lnTo>
                  <a:pt x="8593599" y="368992"/>
                </a:lnTo>
                <a:lnTo>
                  <a:pt x="8610277" y="413195"/>
                </a:lnTo>
                <a:lnTo>
                  <a:pt x="8623520" y="458966"/>
                </a:lnTo>
                <a:lnTo>
                  <a:pt x="8633172" y="506151"/>
                </a:lnTo>
                <a:lnTo>
                  <a:pt x="8639077" y="554593"/>
                </a:lnTo>
                <a:lnTo>
                  <a:pt x="8641080" y="604138"/>
                </a:lnTo>
                <a:lnTo>
                  <a:pt x="8641080" y="5113362"/>
                </a:lnTo>
                <a:lnTo>
                  <a:pt x="8639077" y="5162915"/>
                </a:lnTo>
                <a:lnTo>
                  <a:pt x="8633172" y="5211364"/>
                </a:lnTo>
                <a:lnTo>
                  <a:pt x="8623520" y="5258554"/>
                </a:lnTo>
                <a:lnTo>
                  <a:pt x="8610277" y="5304330"/>
                </a:lnTo>
                <a:lnTo>
                  <a:pt x="8593599" y="5348536"/>
                </a:lnTo>
                <a:lnTo>
                  <a:pt x="8573641" y="5391017"/>
                </a:lnTo>
                <a:lnTo>
                  <a:pt x="8550559" y="5431618"/>
                </a:lnTo>
                <a:lnTo>
                  <a:pt x="8524508" y="5470182"/>
                </a:lnTo>
                <a:lnTo>
                  <a:pt x="8495643" y="5506555"/>
                </a:lnTo>
                <a:lnTo>
                  <a:pt x="8464121" y="5540581"/>
                </a:lnTo>
                <a:lnTo>
                  <a:pt x="8430096" y="5572104"/>
                </a:lnTo>
                <a:lnTo>
                  <a:pt x="8393725" y="5600969"/>
                </a:lnTo>
                <a:lnTo>
                  <a:pt x="8355163" y="5627020"/>
                </a:lnTo>
                <a:lnTo>
                  <a:pt x="8314565" y="5650103"/>
                </a:lnTo>
                <a:lnTo>
                  <a:pt x="8272087" y="5670061"/>
                </a:lnTo>
                <a:lnTo>
                  <a:pt x="8227884" y="5686738"/>
                </a:lnTo>
                <a:lnTo>
                  <a:pt x="8182113" y="5699981"/>
                </a:lnTo>
                <a:lnTo>
                  <a:pt x="8134928" y="5709632"/>
                </a:lnTo>
                <a:lnTo>
                  <a:pt x="8086486" y="5715537"/>
                </a:lnTo>
                <a:lnTo>
                  <a:pt x="8036941" y="5717540"/>
                </a:lnTo>
                <a:lnTo>
                  <a:pt x="604177" y="5717540"/>
                </a:lnTo>
                <a:lnTo>
                  <a:pt x="554624" y="5715537"/>
                </a:lnTo>
                <a:lnTo>
                  <a:pt x="506175" y="5709632"/>
                </a:lnTo>
                <a:lnTo>
                  <a:pt x="458985" y="5699981"/>
                </a:lnTo>
                <a:lnTo>
                  <a:pt x="413209" y="5686738"/>
                </a:lnTo>
                <a:lnTo>
                  <a:pt x="369003" y="5670061"/>
                </a:lnTo>
                <a:lnTo>
                  <a:pt x="326522" y="5650103"/>
                </a:lnTo>
                <a:lnTo>
                  <a:pt x="285921" y="5627020"/>
                </a:lnTo>
                <a:lnTo>
                  <a:pt x="247357" y="5600969"/>
                </a:lnTo>
                <a:lnTo>
                  <a:pt x="210984" y="5572104"/>
                </a:lnTo>
                <a:lnTo>
                  <a:pt x="176958" y="5540581"/>
                </a:lnTo>
                <a:lnTo>
                  <a:pt x="145435" y="5506555"/>
                </a:lnTo>
                <a:lnTo>
                  <a:pt x="116570" y="5470182"/>
                </a:lnTo>
                <a:lnTo>
                  <a:pt x="90519" y="5431618"/>
                </a:lnTo>
                <a:lnTo>
                  <a:pt x="67436" y="5391017"/>
                </a:lnTo>
                <a:lnTo>
                  <a:pt x="47478" y="5348536"/>
                </a:lnTo>
                <a:lnTo>
                  <a:pt x="30801" y="5304330"/>
                </a:lnTo>
                <a:lnTo>
                  <a:pt x="17558" y="5258554"/>
                </a:lnTo>
                <a:lnTo>
                  <a:pt x="7907" y="5211364"/>
                </a:lnTo>
                <a:lnTo>
                  <a:pt x="2002" y="5162915"/>
                </a:lnTo>
                <a:lnTo>
                  <a:pt x="0" y="5113362"/>
                </a:lnTo>
                <a:lnTo>
                  <a:pt x="0" y="604138"/>
                </a:lnTo>
                <a:close/>
              </a:path>
            </a:pathLst>
          </a:custGeom>
          <a:ln w="38100">
            <a:solidFill>
              <a:srgbClr val="001F5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251459" y="6220459"/>
            <a:ext cx="2921000" cy="637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2729" y="504190"/>
            <a:ext cx="8641080" cy="5717540"/>
          </a:xfrm>
          <a:custGeom>
            <a:avLst/>
            <a:gdLst/>
            <a:ahLst/>
            <a:cxnLst/>
            <a:rect l="l" t="t" r="r" b="b"/>
            <a:pathLst>
              <a:path w="8641080" h="5717540">
                <a:moveTo>
                  <a:pt x="0" y="604138"/>
                </a:moveTo>
                <a:lnTo>
                  <a:pt x="2002" y="554593"/>
                </a:lnTo>
                <a:lnTo>
                  <a:pt x="7907" y="506151"/>
                </a:lnTo>
                <a:lnTo>
                  <a:pt x="17558" y="458966"/>
                </a:lnTo>
                <a:lnTo>
                  <a:pt x="30801" y="413195"/>
                </a:lnTo>
                <a:lnTo>
                  <a:pt x="47478" y="368992"/>
                </a:lnTo>
                <a:lnTo>
                  <a:pt x="67436" y="326514"/>
                </a:lnTo>
                <a:lnTo>
                  <a:pt x="90519" y="285916"/>
                </a:lnTo>
                <a:lnTo>
                  <a:pt x="116570" y="247354"/>
                </a:lnTo>
                <a:lnTo>
                  <a:pt x="145435" y="210983"/>
                </a:lnTo>
                <a:lnTo>
                  <a:pt x="176958" y="176958"/>
                </a:lnTo>
                <a:lnTo>
                  <a:pt x="210984" y="145436"/>
                </a:lnTo>
                <a:lnTo>
                  <a:pt x="247357" y="116571"/>
                </a:lnTo>
                <a:lnTo>
                  <a:pt x="285921" y="90520"/>
                </a:lnTo>
                <a:lnTo>
                  <a:pt x="326522" y="67438"/>
                </a:lnTo>
                <a:lnTo>
                  <a:pt x="369003" y="47480"/>
                </a:lnTo>
                <a:lnTo>
                  <a:pt x="413209" y="30802"/>
                </a:lnTo>
                <a:lnTo>
                  <a:pt x="458985" y="17559"/>
                </a:lnTo>
                <a:lnTo>
                  <a:pt x="506175" y="7907"/>
                </a:lnTo>
                <a:lnTo>
                  <a:pt x="554624" y="2002"/>
                </a:lnTo>
                <a:lnTo>
                  <a:pt x="604177" y="0"/>
                </a:lnTo>
                <a:lnTo>
                  <a:pt x="8036941" y="0"/>
                </a:lnTo>
                <a:lnTo>
                  <a:pt x="8086486" y="2002"/>
                </a:lnTo>
                <a:lnTo>
                  <a:pt x="8134928" y="7907"/>
                </a:lnTo>
                <a:lnTo>
                  <a:pt x="8182113" y="17559"/>
                </a:lnTo>
                <a:lnTo>
                  <a:pt x="8227884" y="30802"/>
                </a:lnTo>
                <a:lnTo>
                  <a:pt x="8272087" y="47480"/>
                </a:lnTo>
                <a:lnTo>
                  <a:pt x="8314565" y="67438"/>
                </a:lnTo>
                <a:lnTo>
                  <a:pt x="8355163" y="90520"/>
                </a:lnTo>
                <a:lnTo>
                  <a:pt x="8393725" y="116571"/>
                </a:lnTo>
                <a:lnTo>
                  <a:pt x="8430096" y="145436"/>
                </a:lnTo>
                <a:lnTo>
                  <a:pt x="8464121" y="176958"/>
                </a:lnTo>
                <a:lnTo>
                  <a:pt x="8495643" y="210983"/>
                </a:lnTo>
                <a:lnTo>
                  <a:pt x="8524508" y="247354"/>
                </a:lnTo>
                <a:lnTo>
                  <a:pt x="8550559" y="285916"/>
                </a:lnTo>
                <a:lnTo>
                  <a:pt x="8573641" y="326514"/>
                </a:lnTo>
                <a:lnTo>
                  <a:pt x="8593599" y="368992"/>
                </a:lnTo>
                <a:lnTo>
                  <a:pt x="8610277" y="413195"/>
                </a:lnTo>
                <a:lnTo>
                  <a:pt x="8623520" y="458966"/>
                </a:lnTo>
                <a:lnTo>
                  <a:pt x="8633172" y="506151"/>
                </a:lnTo>
                <a:lnTo>
                  <a:pt x="8639077" y="554593"/>
                </a:lnTo>
                <a:lnTo>
                  <a:pt x="8641080" y="604138"/>
                </a:lnTo>
                <a:lnTo>
                  <a:pt x="8641080" y="5113362"/>
                </a:lnTo>
                <a:lnTo>
                  <a:pt x="8639077" y="5162915"/>
                </a:lnTo>
                <a:lnTo>
                  <a:pt x="8633172" y="5211364"/>
                </a:lnTo>
                <a:lnTo>
                  <a:pt x="8623520" y="5258554"/>
                </a:lnTo>
                <a:lnTo>
                  <a:pt x="8610277" y="5304330"/>
                </a:lnTo>
                <a:lnTo>
                  <a:pt x="8593599" y="5348536"/>
                </a:lnTo>
                <a:lnTo>
                  <a:pt x="8573641" y="5391017"/>
                </a:lnTo>
                <a:lnTo>
                  <a:pt x="8550559" y="5431618"/>
                </a:lnTo>
                <a:lnTo>
                  <a:pt x="8524508" y="5470182"/>
                </a:lnTo>
                <a:lnTo>
                  <a:pt x="8495643" y="5506555"/>
                </a:lnTo>
                <a:lnTo>
                  <a:pt x="8464121" y="5540581"/>
                </a:lnTo>
                <a:lnTo>
                  <a:pt x="8430096" y="5572104"/>
                </a:lnTo>
                <a:lnTo>
                  <a:pt x="8393725" y="5600969"/>
                </a:lnTo>
                <a:lnTo>
                  <a:pt x="8355163" y="5627020"/>
                </a:lnTo>
                <a:lnTo>
                  <a:pt x="8314565" y="5650103"/>
                </a:lnTo>
                <a:lnTo>
                  <a:pt x="8272087" y="5670061"/>
                </a:lnTo>
                <a:lnTo>
                  <a:pt x="8227884" y="5686738"/>
                </a:lnTo>
                <a:lnTo>
                  <a:pt x="8182113" y="5699981"/>
                </a:lnTo>
                <a:lnTo>
                  <a:pt x="8134928" y="5709632"/>
                </a:lnTo>
                <a:lnTo>
                  <a:pt x="8086486" y="5715537"/>
                </a:lnTo>
                <a:lnTo>
                  <a:pt x="8036941" y="5717540"/>
                </a:lnTo>
                <a:lnTo>
                  <a:pt x="604177" y="5717540"/>
                </a:lnTo>
                <a:lnTo>
                  <a:pt x="554624" y="5715537"/>
                </a:lnTo>
                <a:lnTo>
                  <a:pt x="506175" y="5709632"/>
                </a:lnTo>
                <a:lnTo>
                  <a:pt x="458985" y="5699981"/>
                </a:lnTo>
                <a:lnTo>
                  <a:pt x="413209" y="5686738"/>
                </a:lnTo>
                <a:lnTo>
                  <a:pt x="369003" y="5670061"/>
                </a:lnTo>
                <a:lnTo>
                  <a:pt x="326522" y="5650103"/>
                </a:lnTo>
                <a:lnTo>
                  <a:pt x="285921" y="5627020"/>
                </a:lnTo>
                <a:lnTo>
                  <a:pt x="247357" y="5600969"/>
                </a:lnTo>
                <a:lnTo>
                  <a:pt x="210984" y="5572104"/>
                </a:lnTo>
                <a:lnTo>
                  <a:pt x="176958" y="5540581"/>
                </a:lnTo>
                <a:lnTo>
                  <a:pt x="145435" y="5506555"/>
                </a:lnTo>
                <a:lnTo>
                  <a:pt x="116570" y="5470182"/>
                </a:lnTo>
                <a:lnTo>
                  <a:pt x="90519" y="5431618"/>
                </a:lnTo>
                <a:lnTo>
                  <a:pt x="67436" y="5391017"/>
                </a:lnTo>
                <a:lnTo>
                  <a:pt x="47478" y="5348536"/>
                </a:lnTo>
                <a:lnTo>
                  <a:pt x="30801" y="5304330"/>
                </a:lnTo>
                <a:lnTo>
                  <a:pt x="17558" y="5258554"/>
                </a:lnTo>
                <a:lnTo>
                  <a:pt x="7907" y="5211364"/>
                </a:lnTo>
                <a:lnTo>
                  <a:pt x="2002" y="5162915"/>
                </a:lnTo>
                <a:lnTo>
                  <a:pt x="0" y="5113362"/>
                </a:lnTo>
                <a:lnTo>
                  <a:pt x="0" y="604138"/>
                </a:lnTo>
                <a:close/>
              </a:path>
            </a:pathLst>
          </a:custGeom>
          <a:ln w="38100">
            <a:solidFill>
              <a:srgbClr val="001F5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8052" y="474979"/>
            <a:ext cx="3427895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5993" y="1165859"/>
            <a:ext cx="7792013" cy="3511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07859" y="3784600"/>
            <a:ext cx="2057400" cy="294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52729" y="504190"/>
            <a:ext cx="8641080" cy="5717540"/>
          </a:xfrm>
          <a:custGeom>
            <a:avLst/>
            <a:gdLst/>
            <a:ahLst/>
            <a:cxnLst/>
            <a:rect l="l" t="t" r="r" b="b"/>
            <a:pathLst>
              <a:path w="8641080" h="5717540">
                <a:moveTo>
                  <a:pt x="0" y="604138"/>
                </a:moveTo>
                <a:lnTo>
                  <a:pt x="2002" y="554593"/>
                </a:lnTo>
                <a:lnTo>
                  <a:pt x="7907" y="506151"/>
                </a:lnTo>
                <a:lnTo>
                  <a:pt x="17558" y="458966"/>
                </a:lnTo>
                <a:lnTo>
                  <a:pt x="30801" y="413195"/>
                </a:lnTo>
                <a:lnTo>
                  <a:pt x="47478" y="368992"/>
                </a:lnTo>
                <a:lnTo>
                  <a:pt x="67436" y="326514"/>
                </a:lnTo>
                <a:lnTo>
                  <a:pt x="90519" y="285916"/>
                </a:lnTo>
                <a:lnTo>
                  <a:pt x="116570" y="247354"/>
                </a:lnTo>
                <a:lnTo>
                  <a:pt x="145435" y="210983"/>
                </a:lnTo>
                <a:lnTo>
                  <a:pt x="176958" y="176958"/>
                </a:lnTo>
                <a:lnTo>
                  <a:pt x="210984" y="145436"/>
                </a:lnTo>
                <a:lnTo>
                  <a:pt x="247357" y="116571"/>
                </a:lnTo>
                <a:lnTo>
                  <a:pt x="285921" y="90520"/>
                </a:lnTo>
                <a:lnTo>
                  <a:pt x="326522" y="67438"/>
                </a:lnTo>
                <a:lnTo>
                  <a:pt x="369003" y="47480"/>
                </a:lnTo>
                <a:lnTo>
                  <a:pt x="413209" y="30802"/>
                </a:lnTo>
                <a:lnTo>
                  <a:pt x="458985" y="17559"/>
                </a:lnTo>
                <a:lnTo>
                  <a:pt x="506175" y="7907"/>
                </a:lnTo>
                <a:lnTo>
                  <a:pt x="554624" y="2002"/>
                </a:lnTo>
                <a:lnTo>
                  <a:pt x="604177" y="0"/>
                </a:lnTo>
                <a:lnTo>
                  <a:pt x="8036941" y="0"/>
                </a:lnTo>
                <a:lnTo>
                  <a:pt x="8086486" y="2002"/>
                </a:lnTo>
                <a:lnTo>
                  <a:pt x="8134928" y="7907"/>
                </a:lnTo>
                <a:lnTo>
                  <a:pt x="8182113" y="17559"/>
                </a:lnTo>
                <a:lnTo>
                  <a:pt x="8227884" y="30802"/>
                </a:lnTo>
                <a:lnTo>
                  <a:pt x="8272087" y="47480"/>
                </a:lnTo>
                <a:lnTo>
                  <a:pt x="8314565" y="67438"/>
                </a:lnTo>
                <a:lnTo>
                  <a:pt x="8355163" y="90520"/>
                </a:lnTo>
                <a:lnTo>
                  <a:pt x="8393725" y="116571"/>
                </a:lnTo>
                <a:lnTo>
                  <a:pt x="8430096" y="145436"/>
                </a:lnTo>
                <a:lnTo>
                  <a:pt x="8464121" y="176958"/>
                </a:lnTo>
                <a:lnTo>
                  <a:pt x="8495643" y="210983"/>
                </a:lnTo>
                <a:lnTo>
                  <a:pt x="8524508" y="247354"/>
                </a:lnTo>
                <a:lnTo>
                  <a:pt x="8550559" y="285916"/>
                </a:lnTo>
                <a:lnTo>
                  <a:pt x="8573641" y="326514"/>
                </a:lnTo>
                <a:lnTo>
                  <a:pt x="8593599" y="368992"/>
                </a:lnTo>
                <a:lnTo>
                  <a:pt x="8610277" y="413195"/>
                </a:lnTo>
                <a:lnTo>
                  <a:pt x="8623520" y="458966"/>
                </a:lnTo>
                <a:lnTo>
                  <a:pt x="8633172" y="506151"/>
                </a:lnTo>
                <a:lnTo>
                  <a:pt x="8639077" y="554593"/>
                </a:lnTo>
                <a:lnTo>
                  <a:pt x="8641080" y="604138"/>
                </a:lnTo>
                <a:lnTo>
                  <a:pt x="8641080" y="5113362"/>
                </a:lnTo>
                <a:lnTo>
                  <a:pt x="8639077" y="5162915"/>
                </a:lnTo>
                <a:lnTo>
                  <a:pt x="8633172" y="5211364"/>
                </a:lnTo>
                <a:lnTo>
                  <a:pt x="8623520" y="5258554"/>
                </a:lnTo>
                <a:lnTo>
                  <a:pt x="8610277" y="5304330"/>
                </a:lnTo>
                <a:lnTo>
                  <a:pt x="8593599" y="5348536"/>
                </a:lnTo>
                <a:lnTo>
                  <a:pt x="8573641" y="5391017"/>
                </a:lnTo>
                <a:lnTo>
                  <a:pt x="8550559" y="5431618"/>
                </a:lnTo>
                <a:lnTo>
                  <a:pt x="8524508" y="5470182"/>
                </a:lnTo>
                <a:lnTo>
                  <a:pt x="8495643" y="5506555"/>
                </a:lnTo>
                <a:lnTo>
                  <a:pt x="8464121" y="5540581"/>
                </a:lnTo>
                <a:lnTo>
                  <a:pt x="8430096" y="5572104"/>
                </a:lnTo>
                <a:lnTo>
                  <a:pt x="8393725" y="5600969"/>
                </a:lnTo>
                <a:lnTo>
                  <a:pt x="8355163" y="5627020"/>
                </a:lnTo>
                <a:lnTo>
                  <a:pt x="8314565" y="5650103"/>
                </a:lnTo>
                <a:lnTo>
                  <a:pt x="8272087" y="5670061"/>
                </a:lnTo>
                <a:lnTo>
                  <a:pt x="8227884" y="5686738"/>
                </a:lnTo>
                <a:lnTo>
                  <a:pt x="8182113" y="5699981"/>
                </a:lnTo>
                <a:lnTo>
                  <a:pt x="8134928" y="5709632"/>
                </a:lnTo>
                <a:lnTo>
                  <a:pt x="8086486" y="5715537"/>
                </a:lnTo>
                <a:lnTo>
                  <a:pt x="8036941" y="5717540"/>
                </a:lnTo>
                <a:lnTo>
                  <a:pt x="604177" y="5717540"/>
                </a:lnTo>
                <a:lnTo>
                  <a:pt x="554624" y="5715537"/>
                </a:lnTo>
                <a:lnTo>
                  <a:pt x="506175" y="5709632"/>
                </a:lnTo>
                <a:lnTo>
                  <a:pt x="458985" y="5699981"/>
                </a:lnTo>
                <a:lnTo>
                  <a:pt x="413209" y="5686738"/>
                </a:lnTo>
                <a:lnTo>
                  <a:pt x="369003" y="5670061"/>
                </a:lnTo>
                <a:lnTo>
                  <a:pt x="326522" y="5650103"/>
                </a:lnTo>
                <a:lnTo>
                  <a:pt x="285921" y="5627020"/>
                </a:lnTo>
                <a:lnTo>
                  <a:pt x="247357" y="5600969"/>
                </a:lnTo>
                <a:lnTo>
                  <a:pt x="210984" y="5572104"/>
                </a:lnTo>
                <a:lnTo>
                  <a:pt x="176958" y="5540581"/>
                </a:lnTo>
                <a:lnTo>
                  <a:pt x="145435" y="5506555"/>
                </a:lnTo>
                <a:lnTo>
                  <a:pt x="116570" y="5470182"/>
                </a:lnTo>
                <a:lnTo>
                  <a:pt x="90519" y="5431618"/>
                </a:lnTo>
                <a:lnTo>
                  <a:pt x="67436" y="5391017"/>
                </a:lnTo>
                <a:lnTo>
                  <a:pt x="47478" y="5348536"/>
                </a:lnTo>
                <a:lnTo>
                  <a:pt x="30801" y="5304330"/>
                </a:lnTo>
                <a:lnTo>
                  <a:pt x="17558" y="5258554"/>
                </a:lnTo>
                <a:lnTo>
                  <a:pt x="7907" y="5211364"/>
                </a:lnTo>
                <a:lnTo>
                  <a:pt x="2002" y="5162915"/>
                </a:lnTo>
                <a:lnTo>
                  <a:pt x="0" y="5113362"/>
                </a:lnTo>
                <a:lnTo>
                  <a:pt x="0" y="604138"/>
                </a:lnTo>
                <a:close/>
              </a:path>
            </a:pathLst>
          </a:custGeom>
          <a:ln w="38100">
            <a:solidFill>
              <a:srgbClr val="001F5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63728" y="3362960"/>
            <a:ext cx="2816543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3200" b="1" dirty="0">
                <a:latin typeface="Calibri"/>
                <a:cs typeface="Calibri"/>
              </a:rPr>
              <a:t>Virginia Clemente</a:t>
            </a:r>
          </a:p>
          <a:p>
            <a:pPr algn="ctr">
              <a:lnSpc>
                <a:spcPct val="100000"/>
              </a:lnSpc>
            </a:pPr>
            <a:endParaRPr lang="it-IT" sz="3200" b="1" dirty="0">
              <a:latin typeface="Calibri"/>
              <a:cs typeface="Calibri"/>
            </a:endParaRPr>
          </a:p>
          <a:p>
            <a:pPr algn="ctr"/>
            <a:r>
              <a:rPr lang="it-IT" dirty="0"/>
              <a:t>MAT. INLM01/16855</a:t>
            </a:r>
          </a:p>
          <a:p>
            <a:pPr>
              <a:lnSpc>
                <a:spcPct val="100000"/>
              </a:lnSpc>
            </a:pPr>
            <a:endParaRPr sz="3200" b="1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095A257-B235-47A0-A62C-E4297F0772EA}"/>
              </a:ext>
            </a:extLst>
          </p:cNvPr>
          <p:cNvSpPr txBox="1"/>
          <p:nvPr/>
        </p:nvSpPr>
        <p:spPr>
          <a:xfrm>
            <a:off x="2478722" y="535592"/>
            <a:ext cx="4303078" cy="2062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4000" spc="-15" dirty="0">
                <a:latin typeface="Calibri Light"/>
                <a:cs typeface="Calibri Light"/>
              </a:rPr>
              <a:t>Corso di Robotica Industriale e Medica</a:t>
            </a:r>
          </a:p>
          <a:p>
            <a:pPr algn="ctr"/>
            <a:r>
              <a:rPr lang="it-IT" sz="2700" b="0" dirty="0">
                <a:latin typeface="Calibri Light"/>
                <a:cs typeface="Calibri Light"/>
              </a:rPr>
              <a:t>a.</a:t>
            </a:r>
            <a:r>
              <a:rPr lang="it-IT" sz="2700" b="0" spc="15" dirty="0">
                <a:latin typeface="Calibri Light"/>
                <a:cs typeface="Calibri Light"/>
              </a:rPr>
              <a:t>a</a:t>
            </a:r>
            <a:r>
              <a:rPr lang="it-IT" sz="2700" b="0" spc="-10" dirty="0">
                <a:latin typeface="Calibri Light"/>
                <a:cs typeface="Calibri Light"/>
              </a:rPr>
              <a:t>.</a:t>
            </a:r>
            <a:r>
              <a:rPr lang="it-IT" sz="2700" b="0" spc="-15" dirty="0">
                <a:latin typeface="Calibri Light"/>
                <a:cs typeface="Calibri Light"/>
              </a:rPr>
              <a:t> </a:t>
            </a:r>
            <a:r>
              <a:rPr lang="it-IT" sz="2700" spc="-15" dirty="0">
                <a:latin typeface="Calibri Light"/>
                <a:cs typeface="Calibri Light"/>
              </a:rPr>
              <a:t>2020/2021</a:t>
            </a:r>
            <a:endParaRPr lang="it-IT" sz="2700" dirty="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</a:pPr>
            <a:endParaRPr sz="27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>
            <a:extLst>
              <a:ext uri="{FF2B5EF4-FFF2-40B4-BE49-F238E27FC236}">
                <a16:creationId xmlns:a16="http://schemas.microsoft.com/office/drawing/2014/main" id="{5AD7C0CE-B6D1-FC12-C827-DBAB4608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609600"/>
            <a:ext cx="8382000" cy="384721"/>
          </a:xfrm>
        </p:spPr>
        <p:txBody>
          <a:bodyPr/>
          <a:lstStyle/>
          <a:p>
            <a:pPr algn="ctr"/>
            <a:r>
              <a:rPr lang="it-IT" sz="25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Confronto Posizione Desiderata e Posizione reale</a:t>
            </a:r>
            <a:endParaRPr lang="it-IT" sz="2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F131B-C2C0-DBD8-6DCD-C396B3F56BE3}"/>
              </a:ext>
            </a:extLst>
          </p:cNvPr>
          <p:cNvSpPr txBox="1"/>
          <p:nvPr/>
        </p:nvSpPr>
        <p:spPr>
          <a:xfrm>
            <a:off x="228599" y="1216595"/>
            <a:ext cx="868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Nella slide vengono mostrati i grafici che mettono in evidenza come la traiettoria desiderata del manipolatore sia seguita dalla posizione effettiva dell’end Effector senza funzionale e quando é applicato il funzionale di costo, con l’opportuna scelta del </a:t>
            </a:r>
            <a:r>
              <a:rPr lang="it-IT" b="1" i="1" dirty="0"/>
              <a:t>k</a:t>
            </a:r>
            <a:r>
              <a:rPr lang="it-IT" dirty="0"/>
              <a:t> e </a:t>
            </a:r>
            <a:r>
              <a:rPr lang="it-IT" b="1" i="1" dirty="0"/>
              <a:t>ka.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13748D7-8054-1159-0106-48B8A84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2" y="2362200"/>
            <a:ext cx="4064000" cy="3048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C3D09DE-44F2-2770-D14B-08299320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73" y="2362200"/>
            <a:ext cx="4394200" cy="30480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733AB92-CED7-D007-9B2E-4C006C38FC57}"/>
              </a:ext>
            </a:extLst>
          </p:cNvPr>
          <p:cNvSpPr txBox="1"/>
          <p:nvPr/>
        </p:nvSpPr>
        <p:spPr>
          <a:xfrm>
            <a:off x="1886147" y="5410200"/>
            <a:ext cx="97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K = 19</a:t>
            </a:r>
          </a:p>
          <a:p>
            <a:pPr algn="ctr"/>
            <a:r>
              <a:rPr lang="it-IT" b="1" i="1" dirty="0"/>
              <a:t>Ka = 4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691AB2-D0AC-A45C-CB7C-A0587703E04E}"/>
              </a:ext>
            </a:extLst>
          </p:cNvPr>
          <p:cNvSpPr txBox="1"/>
          <p:nvPr/>
        </p:nvSpPr>
        <p:spPr>
          <a:xfrm>
            <a:off x="5029200" y="5410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Senza funzionale di costo, ma con k migliore</a:t>
            </a:r>
          </a:p>
        </p:txBody>
      </p:sp>
    </p:spTree>
    <p:extLst>
      <p:ext uri="{BB962C8B-B14F-4D97-AF65-F5344CB8AC3E}">
        <p14:creationId xmlns:p14="http://schemas.microsoft.com/office/powerpoint/2010/main" val="48668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C324FA-1758-EF5B-700D-C06E25DF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56181"/>
            <a:ext cx="2590801" cy="384721"/>
          </a:xfrm>
        </p:spPr>
        <p:txBody>
          <a:bodyPr/>
          <a:lstStyle/>
          <a:p>
            <a:r>
              <a:rPr lang="it-IT" sz="25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4. Grafici Errori</a:t>
            </a:r>
            <a:endParaRPr lang="it-IT" sz="25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215E89-31DA-463C-2931-A58579571BC9}"/>
              </a:ext>
            </a:extLst>
          </p:cNvPr>
          <p:cNvSpPr txBox="1"/>
          <p:nvPr/>
        </p:nvSpPr>
        <p:spPr>
          <a:xfrm>
            <a:off x="4114801" y="498545"/>
            <a:ext cx="45725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/>
              <a:t>Sono riportati i grafici degli errori sulle varie componenti x, y e z, andando a vedere il confronto con i vari ka, una volta che è stato scelto il migliore k.</a:t>
            </a:r>
          </a:p>
          <a:p>
            <a:pPr algn="just"/>
            <a:r>
              <a:rPr lang="it-IT" sz="1600" dirty="0"/>
              <a:t>Per la scelta dei ka è stato usato un algoritmo che andasse a confrontare tutti gli errori e scegliesse quello piú vicino allo 0. </a:t>
            </a:r>
          </a:p>
          <a:p>
            <a:pPr algn="just"/>
            <a:r>
              <a:rPr lang="it-IT" sz="1600" dirty="0"/>
              <a:t>Nel grafico sotto vediamo gli stessi ka, andando a togliere ka = 300, in modo da avere uno zoom.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C4B6F1-F191-4827-8145-66E70690A3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 r="6937"/>
          <a:stretch/>
        </p:blipFill>
        <p:spPr>
          <a:xfrm>
            <a:off x="456647" y="940902"/>
            <a:ext cx="3616588" cy="32956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144D1A6-747F-78C0-410E-41D418F4D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0"/>
          <a:stretch/>
        </p:blipFill>
        <p:spPr>
          <a:xfrm>
            <a:off x="4803512" y="2971800"/>
            <a:ext cx="3737198" cy="312211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2174E-642D-7D58-62E3-0FED9EA2BC98}"/>
              </a:ext>
            </a:extLst>
          </p:cNvPr>
          <p:cNvSpPr txBox="1"/>
          <p:nvPr/>
        </p:nvSpPr>
        <p:spPr>
          <a:xfrm>
            <a:off x="4604705" y="2514600"/>
            <a:ext cx="3966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i="1" dirty="0"/>
              <a:t>Grafico errore senza ka = 300 per vedere gli altri errori meglio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B4EC51D-E002-274D-A75C-87B7BE44E47D}"/>
              </a:ext>
            </a:extLst>
          </p:cNvPr>
          <p:cNvSpPr/>
          <p:nvPr/>
        </p:nvSpPr>
        <p:spPr>
          <a:xfrm>
            <a:off x="4608136" y="2514600"/>
            <a:ext cx="3966353" cy="349325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4F63EA-C62D-A7D3-9CCE-073CF5CA9915}"/>
              </a:ext>
            </a:extLst>
          </p:cNvPr>
          <p:cNvSpPr txBox="1"/>
          <p:nvPr/>
        </p:nvSpPr>
        <p:spPr>
          <a:xfrm>
            <a:off x="398559" y="4114800"/>
            <a:ext cx="4307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Senza Funzionale: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Media Errore asse x: </a:t>
            </a:r>
            <a:r>
              <a:rPr lang="it-IT" sz="1400" dirty="0"/>
              <a:t>1.2753701183227036e-06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Media Errore asse y:</a:t>
            </a:r>
            <a:r>
              <a:rPr lang="it-IT" sz="1400" dirty="0"/>
              <a:t> 1.9643488749773744e-06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Media Errore asse z: </a:t>
            </a:r>
            <a:r>
              <a:rPr lang="it-IT" sz="1400" dirty="0"/>
              <a:t>6.161790448025693e-07</a:t>
            </a:r>
          </a:p>
          <a:p>
            <a:endParaRPr lang="it-IT" sz="1400" dirty="0"/>
          </a:p>
          <a:p>
            <a:r>
              <a:rPr lang="it-IT" sz="1400" b="1" i="1" dirty="0"/>
              <a:t>Con migliore ka 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Media Errore asse x: </a:t>
            </a:r>
            <a:r>
              <a:rPr lang="it-IT" sz="1400" dirty="0"/>
              <a:t>1.2695135633284212e-06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Media Errore asse y: </a:t>
            </a:r>
            <a:r>
              <a:rPr lang="it-IT" sz="1400" dirty="0"/>
              <a:t>1.9562751583481798e-06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Media Errore asse z: </a:t>
            </a:r>
            <a:r>
              <a:rPr lang="it-IT" sz="1400" dirty="0"/>
              <a:t>8.05092342556301e-07 </a:t>
            </a:r>
          </a:p>
        </p:txBody>
      </p:sp>
    </p:spTree>
    <p:extLst>
      <p:ext uri="{BB962C8B-B14F-4D97-AF65-F5344CB8AC3E}">
        <p14:creationId xmlns:p14="http://schemas.microsoft.com/office/powerpoint/2010/main" val="324491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40BD7F2-8588-2131-9CDE-4B4F82530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11248" r="8333" b="3915"/>
          <a:stretch/>
        </p:blipFill>
        <p:spPr>
          <a:xfrm>
            <a:off x="811761" y="2494171"/>
            <a:ext cx="7520477" cy="368274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395213-5EEC-156F-3760-B10DF717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3276600" cy="430887"/>
          </a:xfrm>
        </p:spPr>
        <p:txBody>
          <a:bodyPr/>
          <a:lstStyle/>
          <a:p>
            <a:r>
              <a:rPr lang="it-IT" sz="28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5. Grafici Centro Corsa</a:t>
            </a:r>
            <a:endParaRPr lang="it-IT" sz="2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13908A-E225-6EB0-3440-9A5884277D1F}"/>
              </a:ext>
            </a:extLst>
          </p:cNvPr>
          <p:cNvSpPr txBox="1"/>
          <p:nvPr/>
        </p:nvSpPr>
        <p:spPr>
          <a:xfrm>
            <a:off x="381000" y="924511"/>
            <a:ext cx="407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Andiamo a vedere come andando a fare il funzionale, i vari giunti si mantengono al centro corsa, confrontando i vari ka. </a:t>
            </a:r>
          </a:p>
          <a:p>
            <a:pPr algn="just"/>
            <a:r>
              <a:rPr lang="it-IT" sz="1600" dirty="0"/>
              <a:t>Notiamo graficamente che il ka = 300 è quello che piú si discosta dal centro corsa, mentre gli altri tendono a stare al centro corsa del giunto.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9C37E7-4C1B-05CB-FBDB-38CBD78FC2A7}"/>
              </a:ext>
            </a:extLst>
          </p:cNvPr>
          <p:cNvSpPr txBox="1"/>
          <p:nvPr/>
        </p:nvSpPr>
        <p:spPr>
          <a:xfrm>
            <a:off x="4580640" y="1029602"/>
            <a:ext cx="4777819" cy="24622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sz="1400" b="1" i="1" dirty="0"/>
              <a:t>SENZA FUNZIONALE:</a:t>
            </a:r>
          </a:p>
          <a:p>
            <a:r>
              <a:rPr lang="it-IT" sz="1400" dirty="0"/>
              <a:t>Media giunto 1:  90.13</a:t>
            </a:r>
          </a:p>
          <a:p>
            <a:r>
              <a:rPr lang="it-IT" sz="1400" dirty="0"/>
              <a:t>Media giunto 2: -13.98</a:t>
            </a:r>
          </a:p>
          <a:p>
            <a:r>
              <a:rPr lang="it-IT" sz="1400" dirty="0"/>
              <a:t>Media giunto 3: -98.49</a:t>
            </a:r>
          </a:p>
          <a:p>
            <a:r>
              <a:rPr lang="it-IT" sz="1400" dirty="0"/>
              <a:t>Media giunto 4:  -9.78</a:t>
            </a:r>
          </a:p>
          <a:p>
            <a:endParaRPr lang="it-IT" sz="1400" b="1" i="1" dirty="0"/>
          </a:p>
          <a:p>
            <a:endParaRPr lang="it-IT" sz="1400" b="1" i="1" dirty="0"/>
          </a:p>
          <a:p>
            <a:endParaRPr lang="it-IT" sz="1400" b="1" i="1" dirty="0"/>
          </a:p>
          <a:p>
            <a:endParaRPr lang="it-IT" sz="1400" b="1" i="1" dirty="0"/>
          </a:p>
          <a:p>
            <a:endParaRPr lang="it-IT" sz="1400" b="1" i="1" dirty="0"/>
          </a:p>
          <a:p>
            <a:endParaRPr lang="it-IT" sz="1400" b="1" i="1" dirty="0"/>
          </a:p>
          <a:p>
            <a:r>
              <a:rPr lang="it-IT" sz="1400" b="1" i="1" dirty="0"/>
              <a:t>CON FUNZIONALE ka = 3:</a:t>
            </a:r>
          </a:p>
          <a:p>
            <a:r>
              <a:rPr lang="it-IT" sz="1400" dirty="0"/>
              <a:t>Media giunto 1: 90.16</a:t>
            </a:r>
          </a:p>
          <a:p>
            <a:r>
              <a:rPr lang="it-IT" sz="1400" dirty="0"/>
              <a:t>Media giunto 2:-16.84</a:t>
            </a:r>
          </a:p>
          <a:p>
            <a:r>
              <a:rPr lang="it-IT" sz="1400" dirty="0"/>
              <a:t>Media giunto 3:-98.23</a:t>
            </a:r>
          </a:p>
          <a:p>
            <a:r>
              <a:rPr lang="it-IT" sz="1400" dirty="0"/>
              <a:t>Media giunto 4:-0.02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BF0BBB0-43DC-C1AF-0B41-170827ADF47B}"/>
              </a:ext>
            </a:extLst>
          </p:cNvPr>
          <p:cNvSpPr/>
          <p:nvPr/>
        </p:nvSpPr>
        <p:spPr>
          <a:xfrm>
            <a:off x="4548431" y="1038345"/>
            <a:ext cx="4267201" cy="1132889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45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31B7A-7E76-D1F4-3D25-F91DC26E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5447747" cy="430887"/>
          </a:xfrm>
        </p:spPr>
        <p:txBody>
          <a:bodyPr/>
          <a:lstStyle/>
          <a:p>
            <a:r>
              <a:rPr lang="it-IT" sz="28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6. Scelta migliore Ka</a:t>
            </a:r>
            <a:endParaRPr lang="it-IT" sz="28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50A842-5F2B-729A-EDCF-907689A3EDE3}"/>
              </a:ext>
            </a:extLst>
          </p:cNvPr>
          <p:cNvSpPr txBox="1"/>
          <p:nvPr/>
        </p:nvSpPr>
        <p:spPr>
          <a:xfrm>
            <a:off x="317042" y="860438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Per andare a scegliere il Ka, ho usato due algoritmi differenti, uno che vada a prendere il migliore a livello di errore e uno che prende il migliore a livello di funzionale. </a:t>
            </a:r>
          </a:p>
          <a:p>
            <a:r>
              <a:rPr lang="it-IT" sz="1600" dirty="0"/>
              <a:t>Andando a fare un confronto anche grafico delle situazioni precedenti, mi sono resa conto che la situazione migliore era quella di andare a prendere un </a:t>
            </a:r>
            <a:r>
              <a:rPr lang="it-IT" sz="1600" b="1" i="1" dirty="0"/>
              <a:t>ka = 4</a:t>
            </a:r>
            <a:r>
              <a:rPr lang="it-IT" sz="1600" dirty="0"/>
              <a:t>, che è il giusto compromesso a livello di funzionale e errore. Vediamo i grafici relativi al ka scelto.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EF6B71-FACB-04B8-B600-2DE5F166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4" y="2201987"/>
            <a:ext cx="3882403" cy="2911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AB8B3A-81E7-0156-6A28-336527071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/>
          <a:stretch/>
        </p:blipFill>
        <p:spPr>
          <a:xfrm>
            <a:off x="4355642" y="2148674"/>
            <a:ext cx="4343400" cy="30184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DEBCE9-6180-25A1-608B-4373A6098E14}"/>
              </a:ext>
            </a:extLst>
          </p:cNvPr>
          <p:cNvSpPr txBox="1"/>
          <p:nvPr/>
        </p:nvSpPr>
        <p:spPr>
          <a:xfrm>
            <a:off x="495693" y="5029200"/>
            <a:ext cx="18665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SENZA FUNZIONALE:</a:t>
            </a:r>
          </a:p>
          <a:p>
            <a:r>
              <a:rPr lang="it-IT" sz="1400" dirty="0"/>
              <a:t>Media giunto 1:  90.13</a:t>
            </a:r>
          </a:p>
          <a:p>
            <a:r>
              <a:rPr lang="it-IT" sz="1400" dirty="0"/>
              <a:t>Media giunto 2: -13.98</a:t>
            </a:r>
          </a:p>
          <a:p>
            <a:r>
              <a:rPr lang="it-IT" sz="1400" dirty="0"/>
              <a:t>Media giunto 3: -98.49</a:t>
            </a:r>
          </a:p>
          <a:p>
            <a:r>
              <a:rPr lang="it-IT" sz="1400" dirty="0"/>
              <a:t>Media giunto 4:  -9.78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22588F-F368-91B7-0653-D497A4A69890}"/>
              </a:ext>
            </a:extLst>
          </p:cNvPr>
          <p:cNvSpPr txBox="1"/>
          <p:nvPr/>
        </p:nvSpPr>
        <p:spPr>
          <a:xfrm>
            <a:off x="2460789" y="5029200"/>
            <a:ext cx="19173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CON FUNZIONALE:</a:t>
            </a:r>
          </a:p>
          <a:p>
            <a:r>
              <a:rPr lang="it-IT" sz="1400" dirty="0"/>
              <a:t>Media giunto 1: 90.16</a:t>
            </a:r>
          </a:p>
          <a:p>
            <a:r>
              <a:rPr lang="it-IT" sz="1400" dirty="0"/>
              <a:t>Media giunto 2: -18.19</a:t>
            </a:r>
          </a:p>
          <a:p>
            <a:r>
              <a:rPr lang="it-IT" sz="1400" dirty="0"/>
              <a:t>Media giunto 3: -98.30</a:t>
            </a:r>
          </a:p>
          <a:p>
            <a:r>
              <a:rPr lang="it-IT" sz="1400" dirty="0"/>
              <a:t>Media giunto 4:  4.77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5BA6C2-8E40-466C-F53B-9B9CD0BD565A}"/>
              </a:ext>
            </a:extLst>
          </p:cNvPr>
          <p:cNvSpPr txBox="1"/>
          <p:nvPr/>
        </p:nvSpPr>
        <p:spPr>
          <a:xfrm>
            <a:off x="4765906" y="4976892"/>
            <a:ext cx="37684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>
                <a:latin typeface="+mn-lt"/>
              </a:rPr>
              <a:t>CON FUNZIONALE:</a:t>
            </a:r>
            <a:br>
              <a:rPr lang="it-IT" sz="1400" i="1" dirty="0">
                <a:latin typeface="+mn-lt"/>
              </a:rPr>
            </a:br>
            <a:r>
              <a:rPr lang="it-IT" sz="1400" i="1" dirty="0">
                <a:latin typeface="+mn-lt"/>
              </a:rPr>
              <a:t>Media Errore asse x</a:t>
            </a:r>
            <a:r>
              <a:rPr lang="it-IT" sz="1400" dirty="0">
                <a:latin typeface="+mn-lt"/>
              </a:rPr>
              <a:t>:  1.2852736198960733e-06</a:t>
            </a:r>
            <a:br>
              <a:rPr lang="it-IT" sz="1400" dirty="0">
                <a:latin typeface="+mn-lt"/>
              </a:rPr>
            </a:br>
            <a:r>
              <a:rPr lang="it-IT" sz="1400" i="1" dirty="0">
                <a:latin typeface="+mn-lt"/>
              </a:rPr>
              <a:t>Media errore asse y:  </a:t>
            </a:r>
            <a:r>
              <a:rPr lang="it-IT" sz="1400" dirty="0">
                <a:latin typeface="+mn-lt"/>
              </a:rPr>
              <a:t>1.9807399299889934e-06</a:t>
            </a:r>
            <a:br>
              <a:rPr lang="it-IT" sz="1400" dirty="0">
                <a:latin typeface="+mn-lt"/>
              </a:rPr>
            </a:br>
            <a:r>
              <a:rPr lang="it-IT" sz="1400" i="1" dirty="0">
                <a:latin typeface="+mn-lt"/>
              </a:rPr>
              <a:t>Media errore asse z:  </a:t>
            </a:r>
            <a:r>
              <a:rPr lang="it-IT" sz="1400" dirty="0">
                <a:latin typeface="+mn-lt"/>
              </a:rPr>
              <a:t>7.002030613663543e-07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50307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805B0DA-79CD-3434-E7ED-A5E45C49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054"/>
            <a:ext cx="8229600" cy="384721"/>
          </a:xfrm>
        </p:spPr>
        <p:txBody>
          <a:bodyPr/>
          <a:lstStyle/>
          <a:p>
            <a:pPr algn="ctr"/>
            <a:r>
              <a:rPr lang="it-IT" sz="25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7. Video inseguimento di traiettoria e manipolatore reale</a:t>
            </a:r>
            <a:endParaRPr lang="it-IT" sz="25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50835D-116D-DB33-ADC4-1DED4985EC36}"/>
              </a:ext>
            </a:extLst>
          </p:cNvPr>
          <p:cNvSpPr txBox="1"/>
          <p:nvPr/>
        </p:nvSpPr>
        <p:spPr>
          <a:xfrm>
            <a:off x="266700" y="801788"/>
            <a:ext cx="861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/>
              <a:t>A valle di tali risultati ottenuti si riporta un video che mostra qualitativamente come il manipolatore segua la traiettoria desiderata e un video riportante il controllo del manipolatore reale che è avvenuto in offline, andando a dare in ingresso ai motori il </a:t>
            </a:r>
            <a:r>
              <a:rPr lang="it-IT" sz="1600" b="1" i="1" dirty="0" err="1"/>
              <a:t>Qd_funzionale</a:t>
            </a:r>
            <a:r>
              <a:rPr lang="it-IT" sz="1600" b="1" i="1" dirty="0"/>
              <a:t> </a:t>
            </a:r>
            <a:r>
              <a:rPr lang="it-IT" sz="1600" dirty="0"/>
              <a:t>salvato in </a:t>
            </a:r>
            <a:r>
              <a:rPr lang="it-IT" sz="1600" dirty="0" err="1"/>
              <a:t>txt</a:t>
            </a:r>
            <a:r>
              <a:rPr lang="it-IT" sz="1600" dirty="0"/>
              <a:t>.</a:t>
            </a:r>
          </a:p>
        </p:txBody>
      </p:sp>
      <p:pic>
        <p:nvPicPr>
          <p:cNvPr id="7" name="video_2022-06-04_20-03-01">
            <a:hlinkClick r:id="" action="ppaction://media"/>
            <a:extLst>
              <a:ext uri="{FF2B5EF4-FFF2-40B4-BE49-F238E27FC236}">
                <a16:creationId xmlns:a16="http://schemas.microsoft.com/office/drawing/2014/main" id="{5054AE21-337F-3D3F-CDCE-B2AB52BC1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90" b="9334"/>
          <a:stretch/>
        </p:blipFill>
        <p:spPr>
          <a:xfrm>
            <a:off x="922123" y="4001357"/>
            <a:ext cx="1363485" cy="21632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9ABD12C-DCAF-6ED4-000E-9978ACC2A1C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6268" r="8333" b="4585"/>
          <a:stretch/>
        </p:blipFill>
        <p:spPr>
          <a:xfrm>
            <a:off x="3551548" y="1677746"/>
            <a:ext cx="5135252" cy="272168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6F678A-7C9D-A575-C832-2F976E86BA4A}"/>
              </a:ext>
            </a:extLst>
          </p:cNvPr>
          <p:cNvSpPr txBox="1"/>
          <p:nvPr/>
        </p:nvSpPr>
        <p:spPr>
          <a:xfrm>
            <a:off x="2667000" y="4416112"/>
            <a:ext cx="617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Nei grafici riportati qui sopra, vediamo gli angoli calcolati dall’EV3 nel momento della pianificazione e confrontati con il </a:t>
            </a:r>
            <a:r>
              <a:rPr lang="it-IT" sz="1600" dirty="0" err="1"/>
              <a:t>Qd</a:t>
            </a:r>
            <a:r>
              <a:rPr lang="it-IT" sz="1600" dirty="0"/>
              <a:t> della simulazione. </a:t>
            </a:r>
          </a:p>
          <a:p>
            <a:r>
              <a:rPr lang="it-IT" sz="1600" dirty="0"/>
              <a:t>Come possiamo notare la </a:t>
            </a:r>
            <a:r>
              <a:rPr lang="it-IT" sz="1600" dirty="0" err="1"/>
              <a:t>Qd</a:t>
            </a:r>
            <a:r>
              <a:rPr lang="it-IT" sz="1600" dirty="0"/>
              <a:t> reale e la </a:t>
            </a:r>
            <a:r>
              <a:rPr lang="it-IT" sz="1600" dirty="0" err="1"/>
              <a:t>Qd</a:t>
            </a:r>
            <a:r>
              <a:rPr lang="it-IT" sz="1600" dirty="0"/>
              <a:t> con funzionale hanno quasi stesso andamento, ma non coincidono, forse anche per la costruzione stessa del robot. Infatti come possiamo notare nel video a sinistra, il robot non è in grado di reggere la struttura a causa del peso troppo elevato e dello sbilanciamento che tende a portarlo indietro.</a:t>
            </a:r>
          </a:p>
        </p:txBody>
      </p:sp>
      <p:pic>
        <p:nvPicPr>
          <p:cNvPr id="2" name="Inseguimento di Traiettoria">
            <a:hlinkClick r:id="" action="ppaction://media"/>
            <a:extLst>
              <a:ext uri="{FF2B5EF4-FFF2-40B4-BE49-F238E27FC236}">
                <a16:creationId xmlns:a16="http://schemas.microsoft.com/office/drawing/2014/main" id="{C94C2F6A-E62E-FAA8-926C-6D75A7CD1A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8140" t="18802" r="37421" b="31714"/>
          <a:stretch>
            <a:fillRect/>
          </a:stretch>
        </p:blipFill>
        <p:spPr>
          <a:xfrm>
            <a:off x="424992" y="1625447"/>
            <a:ext cx="2939592" cy="2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 mute="1">
                <p:cTn id="13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609600"/>
            <a:ext cx="342789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rtl="0">
              <a:lnSpc>
                <a:spcPct val="100000"/>
              </a:lnSpc>
            </a:pPr>
            <a:r>
              <a:rPr b="1" kern="1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Conclusioni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04800" y="1443841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L’obiettivo di tale progetto è stato portato a termine in quanto il manipolatore, assegnata una determinata configurazione inziale, riesce a compiere la traiettoria desiderata con un errore minimo e cercando di andare a mantenersi al centro corsa dei giunti.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L’errore che il manipolatore compie nel seguire la traiettoria desiderata rispetto a quella reale aumenta leggermente quando agisce la funzione di costo ma con il beneficio di evitare i problemi legati alla limitazione di mobilità.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Si è notato inoltre che aumentando il 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</a:t>
            </a:r>
            <a:r>
              <a:rPr lang="it-IT" dirty="0"/>
              <a:t>, per un fissato valore di 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it-IT" sz="1600" b="1" dirty="0"/>
              <a:t>, </a:t>
            </a:r>
            <a:r>
              <a:rPr lang="it-IT" dirty="0"/>
              <a:t>peggiora sia l’errore che il mantenimento del centro corsa dei giunti.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Andando invece a usare un 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it-IT" dirty="0"/>
              <a:t> diverso si ha un aumento dell’errore, che quindi va a peggiorare la situazione con e senza funzionale al variare dei 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Infine è stato riportato il video in cui si è tentato di far compiere la traiettoria desiderata al robot assemblato con il kit LEGO MINDSTORM EV3 ed utilizzando ev3-micropython, senza riuscire a ottenere risultati soddisfacenti.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10">
            <a:extLst>
              <a:ext uri="{FF2B5EF4-FFF2-40B4-BE49-F238E27FC236}">
                <a16:creationId xmlns:a16="http://schemas.microsoft.com/office/drawing/2014/main" id="{DBEA20B5-E62E-9C3B-28B2-DDDA4A7D9F98}"/>
              </a:ext>
            </a:extLst>
          </p:cNvPr>
          <p:cNvSpPr/>
          <p:nvPr/>
        </p:nvSpPr>
        <p:spPr>
          <a:xfrm rot="1037366">
            <a:off x="4255131" y="1754649"/>
            <a:ext cx="1581257" cy="1474674"/>
          </a:xfrm>
          <a:prstGeom prst="swooshArrow">
            <a:avLst>
              <a:gd name="adj1" fmla="val 25000"/>
              <a:gd name="adj2" fmla="val 4420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533400"/>
            <a:ext cx="34278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6820">
              <a:lnSpc>
                <a:spcPct val="100000"/>
              </a:lnSpc>
            </a:pPr>
            <a:r>
              <a:rPr lang="it-IT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  <a:cs typeface="Calibri Light"/>
              </a:rPr>
              <a:t>Indice</a:t>
            </a:r>
            <a:endParaRPr b="1" kern="1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asellaDiTesto 3">
            <a:extLst>
              <a:ext uri="{FF2B5EF4-FFF2-40B4-BE49-F238E27FC236}">
                <a16:creationId xmlns:a16="http://schemas.microsoft.com/office/drawing/2014/main" id="{2434600D-55FC-3546-D01C-3D56F3BF32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920452"/>
              </p:ext>
            </p:extLst>
          </p:nvPr>
        </p:nvGraphicFramePr>
        <p:xfrm>
          <a:off x="594360" y="1295400"/>
          <a:ext cx="3977640" cy="452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B6279C-B028-E359-749F-48ECD94ACC8A}"/>
              </a:ext>
            </a:extLst>
          </p:cNvPr>
          <p:cNvSpPr txBox="1"/>
          <p:nvPr/>
        </p:nvSpPr>
        <p:spPr>
          <a:xfrm>
            <a:off x="5913053" y="1891325"/>
            <a:ext cx="2857499" cy="83099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1600" i="1" dirty="0"/>
              <a:t>Cinematica diretta</a:t>
            </a:r>
            <a:endParaRPr lang="en-US" sz="1600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1600" i="1" dirty="0"/>
              <a:t>Pianificazione di traiettoria</a:t>
            </a:r>
            <a:endParaRPr lang="en-US" sz="1600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1600" i="1" dirty="0"/>
              <a:t>Inversione cinematica</a:t>
            </a:r>
            <a:endParaRPr lang="en-US" sz="1600" i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4C6271-BCAE-ADAF-36D8-8FDB2F4B9C92}"/>
              </a:ext>
            </a:extLst>
          </p:cNvPr>
          <p:cNvSpPr txBox="1"/>
          <p:nvPr/>
        </p:nvSpPr>
        <p:spPr>
          <a:xfrm>
            <a:off x="5806304" y="3176789"/>
            <a:ext cx="2857500" cy="2800767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Rappresentazione Manipolatore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Spazio di lavoro e traiettoria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Confronto posizione desiderata e reale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Errori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Variabili di 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Scelta ka migliore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Video inseguimento di traiettoria e manipolatore reale</a:t>
            </a:r>
          </a:p>
        </p:txBody>
      </p:sp>
      <p:sp>
        <p:nvSpPr>
          <p:cNvPr id="13" name="Forma 12">
            <a:extLst>
              <a:ext uri="{FF2B5EF4-FFF2-40B4-BE49-F238E27FC236}">
                <a16:creationId xmlns:a16="http://schemas.microsoft.com/office/drawing/2014/main" id="{F0FB286D-C7CE-6DFF-94E1-8B5655031F1B}"/>
              </a:ext>
            </a:extLst>
          </p:cNvPr>
          <p:cNvSpPr/>
          <p:nvPr/>
        </p:nvSpPr>
        <p:spPr>
          <a:xfrm rot="1037366">
            <a:off x="4098713" y="3040113"/>
            <a:ext cx="1581257" cy="1474674"/>
          </a:xfrm>
          <a:prstGeom prst="swooshArrow">
            <a:avLst>
              <a:gd name="adj1" fmla="val 25000"/>
              <a:gd name="adj2" fmla="val 442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65C6D-BECC-7035-87D3-DCCBC5F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52" y="533400"/>
            <a:ext cx="3427895" cy="508000"/>
          </a:xfrm>
        </p:spPr>
        <p:txBody>
          <a:bodyPr/>
          <a:lstStyle/>
          <a:p>
            <a:pPr algn="ctr"/>
            <a:r>
              <a:rPr lang="it-IT" sz="32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/>
                <a:ea typeface="+mj-ea"/>
                <a:cs typeface="Calibri Light"/>
              </a:rPr>
              <a:t>Obiettivi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39D8D3-8686-25AA-3C1C-5B601BFC3C01}"/>
              </a:ext>
            </a:extLst>
          </p:cNvPr>
          <p:cNvSpPr txBox="1"/>
          <p:nvPr/>
        </p:nvSpPr>
        <p:spPr>
          <a:xfrm>
            <a:off x="2285999" y="914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i="1" dirty="0"/>
              <a:t>Catena Cinematica 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E54171-6BBB-D0AB-D74B-A47B15B9DCA0}"/>
              </a:ext>
            </a:extLst>
          </p:cNvPr>
          <p:cNvSpPr txBox="1"/>
          <p:nvPr/>
        </p:nvSpPr>
        <p:spPr>
          <a:xfrm>
            <a:off x="533400" y="1454613"/>
            <a:ext cx="8458200" cy="394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Calibri"/>
                <a:ea typeface="+mn-ea"/>
                <a:cs typeface="Calibri"/>
              </a:rPr>
              <a:t>Posizionare le terne ed andare ad estrarre i </a:t>
            </a:r>
            <a:r>
              <a:rPr lang="it-IT" b="1" i="1" dirty="0">
                <a:latin typeface="Calibri"/>
                <a:ea typeface="+mn-ea"/>
                <a:cs typeface="Calibri"/>
              </a:rPr>
              <a:t>parametri</a:t>
            </a:r>
            <a:r>
              <a:rPr lang="it-IT" dirty="0">
                <a:latin typeface="Calibri"/>
                <a:ea typeface="+mn-ea"/>
                <a:cs typeface="Calibri"/>
              </a:rPr>
              <a:t> corrispondenti secondo la convenzione di </a:t>
            </a:r>
            <a:r>
              <a:rPr lang="it-IT" b="1" i="1" dirty="0">
                <a:latin typeface="Calibri"/>
                <a:ea typeface="+mn-ea"/>
                <a:cs typeface="Calibri"/>
              </a:rPr>
              <a:t>Denavit-Hartemberg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b="1" i="1" dirty="0">
              <a:latin typeface="Calibri"/>
              <a:ea typeface="+mn-ea"/>
              <a:cs typeface="Calibri"/>
            </a:endParaRP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Calibri"/>
                <a:ea typeface="+mn-ea"/>
                <a:cs typeface="Calibri"/>
              </a:rPr>
              <a:t>Implementare l’algoritmo di </a:t>
            </a:r>
            <a:r>
              <a:rPr lang="it-IT" b="1" i="1" dirty="0">
                <a:latin typeface="Calibri"/>
                <a:ea typeface="+mn-ea"/>
                <a:cs typeface="Calibri"/>
              </a:rPr>
              <a:t>Pianificazione di Traiettoria</a:t>
            </a:r>
            <a:r>
              <a:rPr lang="it-IT" dirty="0">
                <a:latin typeface="Calibri"/>
                <a:ea typeface="+mn-ea"/>
                <a:cs typeface="Calibri"/>
              </a:rPr>
              <a:t> nello spazio operativo che descriva </a:t>
            </a:r>
            <a:r>
              <a:rPr lang="it-IT" i="1" dirty="0">
                <a:latin typeface="Calibri"/>
                <a:ea typeface="+mn-ea"/>
                <a:cs typeface="Calibri"/>
              </a:rPr>
              <a:t>due segmenti</a:t>
            </a:r>
            <a:r>
              <a:rPr lang="it-IT" dirty="0">
                <a:latin typeface="Calibri"/>
                <a:ea typeface="+mn-ea"/>
                <a:cs typeface="Calibri"/>
              </a:rPr>
              <a:t> consecutivi nello spazio tra tre punti A, B e C.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Calibri"/>
              <a:ea typeface="+mn-ea"/>
              <a:cs typeface="Calibri"/>
            </a:endParaRP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Calibri"/>
                <a:ea typeface="+mn-ea"/>
                <a:cs typeface="Calibri"/>
              </a:rPr>
              <a:t>Implementare l’algoritmo </a:t>
            </a:r>
            <a:r>
              <a:rPr lang="it-IT" b="1" i="1" dirty="0">
                <a:latin typeface="Calibri"/>
                <a:ea typeface="+mn-ea"/>
                <a:cs typeface="Calibri"/>
              </a:rPr>
              <a:t>di Cinematica Diretta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b="1" i="1" dirty="0">
              <a:latin typeface="Calibri"/>
              <a:ea typeface="+mn-ea"/>
              <a:cs typeface="Calibri"/>
            </a:endParaRP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Calibri"/>
                <a:ea typeface="+mn-ea"/>
                <a:cs typeface="Calibri"/>
              </a:rPr>
              <a:t>Implementare l’algoritmo di </a:t>
            </a:r>
            <a:r>
              <a:rPr lang="it-IT" b="1" i="1" dirty="0">
                <a:latin typeface="Calibri"/>
                <a:ea typeface="+mn-ea"/>
                <a:cs typeface="Calibri"/>
              </a:rPr>
              <a:t>Inversione Cinematica</a:t>
            </a:r>
            <a:r>
              <a:rPr lang="it-IT" dirty="0">
                <a:latin typeface="Calibri"/>
                <a:ea typeface="+mn-ea"/>
                <a:cs typeface="Calibri"/>
              </a:rPr>
              <a:t>, sfruttando la ridondanza funzionale per mantenersi quanto piú possibile vicino al centro corsa dei giunti.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Calibri"/>
              <a:ea typeface="+mn-ea"/>
              <a:cs typeface="Calibri"/>
            </a:endParaRP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Calibri"/>
                <a:ea typeface="+mn-ea"/>
                <a:cs typeface="Calibri"/>
              </a:rPr>
              <a:t>Risultati ottenuti con il kit LEGO MINDSTORM EV3, utilizzando ev3-micropython e andando a integrare e testare gli algoritmi precedenti</a:t>
            </a:r>
          </a:p>
        </p:txBody>
      </p:sp>
    </p:spTree>
    <p:extLst>
      <p:ext uri="{BB962C8B-B14F-4D97-AF65-F5344CB8AC3E}">
        <p14:creationId xmlns:p14="http://schemas.microsoft.com/office/powerpoint/2010/main" val="322320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7668B0-FC9D-4B31-BD05-8B60ACFE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533400"/>
            <a:ext cx="6934200" cy="492443"/>
          </a:xfrm>
        </p:spPr>
        <p:txBody>
          <a:bodyPr/>
          <a:lstStyle/>
          <a:p>
            <a:r>
              <a:rPr lang="it-IT" kern="1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Terne e Parametri di Denavit-Hartemberg</a:t>
            </a:r>
            <a:endParaRPr lang="it-IT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3">
                <a:extLst>
                  <a:ext uri="{FF2B5EF4-FFF2-40B4-BE49-F238E27FC236}">
                    <a16:creationId xmlns:a16="http://schemas.microsoft.com/office/drawing/2014/main" id="{21FC8F46-CA73-83BD-BED6-B3230582BC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6713938"/>
                  </p:ext>
                </p:extLst>
              </p:nvPr>
            </p:nvGraphicFramePr>
            <p:xfrm>
              <a:off x="4648200" y="4114800"/>
              <a:ext cx="387480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2023">
                      <a:extLst>
                        <a:ext uri="{9D8B030D-6E8A-4147-A177-3AD203B41FA5}">
                          <a16:colId xmlns:a16="http://schemas.microsoft.com/office/drawing/2014/main" val="3764022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47973061"/>
                        </a:ext>
                      </a:extLst>
                    </a:gridCol>
                    <a:gridCol w="599151">
                      <a:extLst>
                        <a:ext uri="{9D8B030D-6E8A-4147-A177-3AD203B41FA5}">
                          <a16:colId xmlns:a16="http://schemas.microsoft.com/office/drawing/2014/main" val="2695427271"/>
                        </a:ext>
                      </a:extLst>
                    </a:gridCol>
                    <a:gridCol w="783917">
                      <a:extLst>
                        <a:ext uri="{9D8B030D-6E8A-4147-A177-3AD203B41FA5}">
                          <a16:colId xmlns:a16="http://schemas.microsoft.com/office/drawing/2014/main" val="3858679300"/>
                        </a:ext>
                      </a:extLst>
                    </a:gridCol>
                    <a:gridCol w="783917">
                      <a:extLst>
                        <a:ext uri="{9D8B030D-6E8A-4147-A177-3AD203B41FA5}">
                          <a16:colId xmlns:a16="http://schemas.microsoft.com/office/drawing/2014/main" val="32544391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LINK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200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 (0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="1" i="1" dirty="0"/>
                            <a:t>-</a:t>
                          </a:r>
                          <a:r>
                            <a:rPr lang="el-GR" sz="1600" b="1" i="1" dirty="0"/>
                            <a:t>π</a:t>
                          </a:r>
                          <a:r>
                            <a:rPr lang="it-IT" sz="1600" b="1" i="1" dirty="0"/>
                            <a:t>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469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 (1 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600" b="1" i="1" dirty="0"/>
                            <a:t>π</a:t>
                          </a:r>
                          <a:r>
                            <a:rPr lang="it-IT" sz="1600" b="1" i="1" dirty="0"/>
                            <a:t>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0196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3 (2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2’)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6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4 (3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it-IT" sz="16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it-IT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31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3">
                <a:extLst>
                  <a:ext uri="{FF2B5EF4-FFF2-40B4-BE49-F238E27FC236}">
                    <a16:creationId xmlns:a16="http://schemas.microsoft.com/office/drawing/2014/main" id="{21FC8F46-CA73-83BD-BED6-B3230582BC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6713938"/>
                  </p:ext>
                </p:extLst>
              </p:nvPr>
            </p:nvGraphicFramePr>
            <p:xfrm>
              <a:off x="4648200" y="4114800"/>
              <a:ext cx="387480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2023">
                      <a:extLst>
                        <a:ext uri="{9D8B030D-6E8A-4147-A177-3AD203B41FA5}">
                          <a16:colId xmlns:a16="http://schemas.microsoft.com/office/drawing/2014/main" val="3764022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47973061"/>
                        </a:ext>
                      </a:extLst>
                    </a:gridCol>
                    <a:gridCol w="599151">
                      <a:extLst>
                        <a:ext uri="{9D8B030D-6E8A-4147-A177-3AD203B41FA5}">
                          <a16:colId xmlns:a16="http://schemas.microsoft.com/office/drawing/2014/main" val="2695427271"/>
                        </a:ext>
                      </a:extLst>
                    </a:gridCol>
                    <a:gridCol w="783917">
                      <a:extLst>
                        <a:ext uri="{9D8B030D-6E8A-4147-A177-3AD203B41FA5}">
                          <a16:colId xmlns:a16="http://schemas.microsoft.com/office/drawing/2014/main" val="3858679300"/>
                        </a:ext>
                      </a:extLst>
                    </a:gridCol>
                    <a:gridCol w="783917">
                      <a:extLst>
                        <a:ext uri="{9D8B030D-6E8A-4147-A177-3AD203B41FA5}">
                          <a16:colId xmlns:a16="http://schemas.microsoft.com/office/drawing/2014/main" val="32544391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LINK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558" t="-8197" r="-31858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87755" t="-8197" r="-26734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94574" t="-8197" r="-10310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574" t="-8197" r="-3101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200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 (0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558" t="-108197" r="-3185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87755" t="-108197" r="-26734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="1" i="1" dirty="0"/>
                            <a:t>-</a:t>
                          </a:r>
                          <a:r>
                            <a:rPr lang="el-GR" sz="1600" b="1" i="1" dirty="0"/>
                            <a:t>π</a:t>
                          </a:r>
                          <a:r>
                            <a:rPr lang="it-IT" sz="1600" b="1" i="1" dirty="0"/>
                            <a:t>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574" t="-108197" r="-3101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469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2 (1 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558" t="-208197" r="-31858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87755" t="-208197" r="-26734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600" b="1" i="1" dirty="0"/>
                            <a:t>π</a:t>
                          </a:r>
                          <a:r>
                            <a:rPr lang="it-IT" sz="1600" b="1" i="1" dirty="0"/>
                            <a:t>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574" t="-208197" r="-3101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196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3 (2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2’)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558" t="-308197" r="-31858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87755" t="-308197" r="-2673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94574" t="-308197" r="-10310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574" t="-308197" r="-310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4 (3</a:t>
                          </a:r>
                          <a:r>
                            <a:rPr lang="it-IT" dirty="0">
                              <a:latin typeface="Verdana Pro Light" panose="020B0304030504040204" pitchFamily="34" charset="0"/>
                            </a:rPr>
                            <a:t>→</a:t>
                          </a:r>
                          <a:r>
                            <a:rPr lang="it-IT" dirty="0"/>
                            <a:t>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49558" t="-408197" r="-31858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87755" t="-408197" r="-26734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94574" t="-408197" r="-10310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394574" t="-408197" r="-310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3131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9454566-CCC4-EDDA-9063-DAD3D3086EF5}"/>
                  </a:ext>
                </a:extLst>
              </p:cNvPr>
              <p:cNvSpPr txBox="1"/>
              <p:nvPr/>
            </p:nvSpPr>
            <p:spPr>
              <a:xfrm>
                <a:off x="914400" y="4953000"/>
                <a:ext cx="3295326" cy="851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2′</m:t>
                        </m:r>
                      </m:sup>
                    </m:sSubSup>
                  </m:oMath>
                </a14:m>
                <a:r>
                  <a:rPr lang="it-IT" sz="1400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2′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  <m:t>2′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2′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9454566-CCC4-EDDA-9063-DAD3D308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953000"/>
                <a:ext cx="3295326" cy="851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Immagine 106" descr="Immagine che contiene testo, cielo, gara di atletica&#10;&#10;Descrizione generata automaticamente">
            <a:extLst>
              <a:ext uri="{FF2B5EF4-FFF2-40B4-BE49-F238E27FC236}">
                <a16:creationId xmlns:a16="http://schemas.microsoft.com/office/drawing/2014/main" id="{5ECE282B-5315-B56C-BDCA-741209324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8"/>
          <a:stretch/>
        </p:blipFill>
        <p:spPr>
          <a:xfrm>
            <a:off x="3310890" y="1273731"/>
            <a:ext cx="5475008" cy="2393675"/>
          </a:xfrm>
          <a:prstGeom prst="rect">
            <a:avLst/>
          </a:prstGeom>
        </p:spPr>
      </p:pic>
      <p:pic>
        <p:nvPicPr>
          <p:cNvPr id="109" name="Immagine 108" descr="Immagine che contiene parete, interni&#10;&#10;Descrizione generata automaticamente">
            <a:extLst>
              <a:ext uri="{FF2B5EF4-FFF2-40B4-BE49-F238E27FC236}">
                <a16:creationId xmlns:a16="http://schemas.microsoft.com/office/drawing/2014/main" id="{9247AD67-9179-8DB3-CC52-7BD3E236E8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5" r="10810"/>
          <a:stretch/>
        </p:blipFill>
        <p:spPr>
          <a:xfrm>
            <a:off x="838200" y="1752600"/>
            <a:ext cx="2209800" cy="3020803"/>
          </a:xfrm>
          <a:prstGeom prst="rect">
            <a:avLst/>
          </a:prstGeom>
        </p:spPr>
      </p:pic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CD1F0DB2-9297-0217-8289-7FC2D30D3627}"/>
              </a:ext>
            </a:extLst>
          </p:cNvPr>
          <p:cNvCxnSpPr>
            <a:cxnSpLocks/>
          </p:cNvCxnSpPr>
          <p:nvPr/>
        </p:nvCxnSpPr>
        <p:spPr>
          <a:xfrm flipV="1">
            <a:off x="1811655" y="1916430"/>
            <a:ext cx="220980" cy="3048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E47C2CE5-EE17-6D80-EF41-128F5CDACBD5}"/>
              </a:ext>
            </a:extLst>
          </p:cNvPr>
          <p:cNvCxnSpPr>
            <a:cxnSpLocks/>
          </p:cNvCxnSpPr>
          <p:nvPr/>
        </p:nvCxnSpPr>
        <p:spPr>
          <a:xfrm>
            <a:off x="2295525" y="1768337"/>
            <a:ext cx="209550" cy="1480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0510B0FC-795F-10A9-4E9B-C86CBCD7A2CF}"/>
                  </a:ext>
                </a:extLst>
              </p:cNvPr>
              <p:cNvSpPr txBox="1"/>
              <p:nvPr/>
            </p:nvSpPr>
            <p:spPr>
              <a:xfrm>
                <a:off x="1683068" y="1842383"/>
                <a:ext cx="32194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0510B0FC-795F-10A9-4E9B-C86CBCD7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68" y="1842383"/>
                <a:ext cx="3219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asellaDiTesto 124">
                <a:extLst>
                  <a:ext uri="{FF2B5EF4-FFF2-40B4-BE49-F238E27FC236}">
                    <a16:creationId xmlns:a16="http://schemas.microsoft.com/office/drawing/2014/main" id="{DDDA3754-0FBC-65F7-1E9E-B5EDCA6E7DE4}"/>
                  </a:ext>
                </a:extLst>
              </p:cNvPr>
              <p:cNvSpPr txBox="1"/>
              <p:nvPr/>
            </p:nvSpPr>
            <p:spPr>
              <a:xfrm>
                <a:off x="2268855" y="1621969"/>
                <a:ext cx="381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25" name="CasellaDiTesto 124">
                <a:extLst>
                  <a:ext uri="{FF2B5EF4-FFF2-40B4-BE49-F238E27FC236}">
                    <a16:creationId xmlns:a16="http://schemas.microsoft.com/office/drawing/2014/main" id="{DDDA3754-0FBC-65F7-1E9E-B5EDCA6E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855" y="1621969"/>
                <a:ext cx="3810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97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860FF-193A-D088-C27B-58852144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52" y="533400"/>
            <a:ext cx="3427895" cy="492443"/>
          </a:xfrm>
        </p:spPr>
        <p:txBody>
          <a:bodyPr/>
          <a:lstStyle/>
          <a:p>
            <a:r>
              <a:rPr lang="it-IT" kern="1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Cinematica Diretta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6B217F-7846-8304-430C-3EC1306145A9}"/>
              </a:ext>
            </a:extLst>
          </p:cNvPr>
          <p:cNvSpPr txBox="1"/>
          <p:nvPr/>
        </p:nvSpPr>
        <p:spPr>
          <a:xfrm>
            <a:off x="304800" y="11430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Ha come obiettivo la determinazione della posa dell’organo terminale del manipolatore, in funzione dei valori assunti dalla variabile di giunto.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B37E92-8CA8-5C64-F91E-96EB632A4296}"/>
                  </a:ext>
                </a:extLst>
              </p:cNvPr>
              <p:cNvSpPr txBox="1"/>
              <p:nvPr/>
            </p:nvSpPr>
            <p:spPr>
              <a:xfrm>
                <a:off x="2848908" y="1876431"/>
                <a:ext cx="2206309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B37E92-8CA8-5C64-F91E-96EB632A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08" y="1876431"/>
                <a:ext cx="2206309" cy="535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A2D49B2-E345-3FFD-60CB-09B13766D317}"/>
                  </a:ext>
                </a:extLst>
              </p:cNvPr>
              <p:cNvSpPr txBox="1"/>
              <p:nvPr/>
            </p:nvSpPr>
            <p:spPr>
              <a:xfrm>
                <a:off x="304800" y="2519442"/>
                <a:ext cx="8534400" cy="92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Attraverso la funzione </a:t>
                </a:r>
                <a:r>
                  <a:rPr lang="it-IT" b="1" i="1" dirty="0"/>
                  <a:t>DH_computation </a:t>
                </a:r>
                <a:r>
                  <a:rPr lang="it-IT" dirty="0"/>
                  <a:t>che va a prendere in ingresso i parametri di DH, mi sono andata a calcolare la matrice di trasformazione omogenee, fino ad arrivare alla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A2D49B2-E345-3FFD-60CB-09B13766D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519442"/>
                <a:ext cx="8534400" cy="927626"/>
              </a:xfrm>
              <a:prstGeom prst="rect">
                <a:avLst/>
              </a:prstGeom>
              <a:blipFill>
                <a:blip r:embed="rId3"/>
                <a:stretch>
                  <a:fillRect t="-3289" r="-143" b="-9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99B1854-003F-BA81-3EE7-8CFADEB99D63}"/>
                  </a:ext>
                </a:extLst>
              </p:cNvPr>
              <p:cNvSpPr txBox="1"/>
              <p:nvPr/>
            </p:nvSpPr>
            <p:spPr>
              <a:xfrm>
                <a:off x="647699" y="3572177"/>
                <a:ext cx="7848600" cy="886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.52865983</m:t>
                                      </m:r>
                                    </m:e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−0.0113094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0.84875844</m:t>
                                </m:r>
                              </m:e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−0.01002721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0.84573732</m:t>
                                      </m:r>
                                    </m:e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0.07831202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0.52782157</m:t>
                                </m:r>
                              </m:e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0.2690085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it-IT" sz="1400" i="1">
                                                <a:latin typeface="Cambria Math" panose="02040503050406030204" pitchFamily="18" charset="0"/>
                                              </a:rPr>
                                              <m:t>0.07243733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it-IT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it-IT" sz="1400" i="1">
                                                <a:latin typeface="Cambria Math" panose="02040503050406030204" pitchFamily="18" charset="0"/>
                                              </a:rPr>
                                              <m:t>0.99686475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it-IT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.03183563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.035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99B1854-003F-BA81-3EE7-8CFADEB9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3572177"/>
                <a:ext cx="7848600" cy="886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7F84924-517B-9B41-103A-EB112C475674}"/>
                  </a:ext>
                </a:extLst>
              </p:cNvPr>
              <p:cNvSpPr txBox="1"/>
              <p:nvPr/>
            </p:nvSpPr>
            <p:spPr>
              <a:xfrm>
                <a:off x="304799" y="4602098"/>
                <a:ext cx="8534400" cy="93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Una volta calcolata la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,grazie alla sua struttura a blocchi, con la funzione </a:t>
                </a:r>
                <a:r>
                  <a:rPr lang="it-IT" b="1" i="1" dirty="0"/>
                  <a:t>DirectKinematics</a:t>
                </a:r>
                <a:r>
                  <a:rPr lang="it-IT" dirty="0"/>
                  <a:t> che prende in ingresso proprio la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mi sono ricavata la posa e l’orientamento dell’End Effector.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7F84924-517B-9B41-103A-EB112C475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4602098"/>
                <a:ext cx="8534400" cy="931922"/>
              </a:xfrm>
              <a:prstGeom prst="rect">
                <a:avLst/>
              </a:prstGeom>
              <a:blipFill>
                <a:blip r:embed="rId5"/>
                <a:stretch>
                  <a:fillRect t="-3268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7011216-9D48-9ED9-A599-411506C96346}"/>
              </a:ext>
            </a:extLst>
          </p:cNvPr>
          <p:cNvSpPr/>
          <p:nvPr/>
        </p:nvSpPr>
        <p:spPr>
          <a:xfrm>
            <a:off x="4381498" y="1906488"/>
            <a:ext cx="533400" cy="25146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25A21C8-E2DD-C314-0790-1625374569AC}"/>
              </a:ext>
            </a:extLst>
          </p:cNvPr>
          <p:cNvSpPr/>
          <p:nvPr/>
        </p:nvSpPr>
        <p:spPr>
          <a:xfrm>
            <a:off x="4375459" y="2188013"/>
            <a:ext cx="533400" cy="25146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8BE2FA27-162D-BCE6-3594-E2C8417B4B23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4884732" y="1669954"/>
            <a:ext cx="174634" cy="647702"/>
          </a:xfrm>
          <a:prstGeom prst="curvedConnector4">
            <a:avLst>
              <a:gd name="adj1" fmla="val -100358"/>
              <a:gd name="adj2" fmla="val 705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9758FE6-8480-55E0-7A09-184F50226D75}"/>
              </a:ext>
            </a:extLst>
          </p:cNvPr>
          <p:cNvSpPr txBox="1"/>
          <p:nvPr/>
        </p:nvSpPr>
        <p:spPr>
          <a:xfrm>
            <a:off x="5295900" y="1931183"/>
            <a:ext cx="1219200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dirty="0"/>
              <a:t>Vettore Posizione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43D3CA8-03A6-5837-65CE-C335F4964235}"/>
              </a:ext>
            </a:extLst>
          </p:cNvPr>
          <p:cNvSpPr txBox="1"/>
          <p:nvPr/>
        </p:nvSpPr>
        <p:spPr>
          <a:xfrm>
            <a:off x="6857998" y="2211927"/>
            <a:ext cx="1524001" cy="2616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dirty="0"/>
              <a:t>Vettore Orientamento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4940E774-A36A-AE70-6800-95EB1E339F9B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924887" y="2313747"/>
            <a:ext cx="1933111" cy="28985"/>
          </a:xfrm>
          <a:prstGeom prst="curvedConnector3">
            <a:avLst>
              <a:gd name="adj1" fmla="val 50001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1502943-C0FD-725C-0134-DCF920D011FF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ECB6384-BB39-E274-29F6-5A71B1830CA3}"/>
                  </a:ext>
                </a:extLst>
              </p:cNvPr>
              <p:cNvSpPr txBox="1"/>
              <p:nvPr/>
            </p:nvSpPr>
            <p:spPr>
              <a:xfrm>
                <a:off x="2361137" y="5661024"/>
                <a:ext cx="4421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.05656854</m:t>
                            </m:r>
                          </m:e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0.17307612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ECB6384-BB39-E274-29F6-5A71B183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137" y="5661024"/>
                <a:ext cx="4421723" cy="276999"/>
              </a:xfrm>
              <a:prstGeom prst="rect">
                <a:avLst/>
              </a:prstGeom>
              <a:blipFill>
                <a:blip r:embed="rId6"/>
                <a:stretch>
                  <a:fillRect t="-4444" r="-551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88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B6B13C-6DDB-6B30-F0A4-656452B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33400"/>
            <a:ext cx="4953000" cy="492443"/>
          </a:xfrm>
        </p:spPr>
        <p:txBody>
          <a:bodyPr/>
          <a:lstStyle/>
          <a:p>
            <a:pPr algn="ctr"/>
            <a:r>
              <a:rPr lang="it-IT" kern="1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Pianificazione di Traiettoria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B7E423-06C4-237B-C7AF-08632E0AC152}"/>
              </a:ext>
            </a:extLst>
          </p:cNvPr>
          <p:cNvSpPr txBox="1"/>
          <p:nvPr/>
        </p:nvSpPr>
        <p:spPr>
          <a:xfrm>
            <a:off x="304800" y="12192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Andando ad implementare la funzione </a:t>
            </a:r>
            <a:r>
              <a:rPr lang="it-IT" b="1" i="1" dirty="0"/>
              <a:t>CartesianPlanner</a:t>
            </a:r>
            <a:r>
              <a:rPr lang="it-IT" dirty="0"/>
              <a:t>, siamo andati a descrivere la traiettoria che il manipolatore deve compiere, ovvero due segmenti consecutivi dati 3 punti: A, B e 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55D7B69-048A-AD77-5D20-A5E4BB5F8CE7}"/>
                  </a:ext>
                </a:extLst>
              </p:cNvPr>
              <p:cNvSpPr txBox="1"/>
              <p:nvPr/>
            </p:nvSpPr>
            <p:spPr>
              <a:xfrm>
                <a:off x="429097" y="2232012"/>
                <a:ext cx="3352800" cy="235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Nel caso di spazio operativo, quello che faccio è andare ad impostare dei punti iniziali e finali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kern="1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800" i="1" kern="1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it-IT" sz="1800" kern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kern="1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800" i="1" kern="120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) e il tempo in cui voglio andare a pianificare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). In uscita ottengo una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dirty="0"/>
                  <a:t> che mi da la variazione dell’organo terminale nel tempo.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55D7B69-048A-AD77-5D20-A5E4BB5F8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97" y="2232012"/>
                <a:ext cx="3352800" cy="2352824"/>
              </a:xfrm>
              <a:prstGeom prst="rect">
                <a:avLst/>
              </a:prstGeom>
              <a:blipFill>
                <a:blip r:embed="rId3"/>
                <a:stretch>
                  <a:fillRect l="-1455" t="-1295" r="-1636" b="-31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B9B073B-E018-D80D-128D-5C9367F3E5E3}"/>
                  </a:ext>
                </a:extLst>
              </p:cNvPr>
              <p:cNvSpPr txBox="1"/>
              <p:nvPr/>
            </p:nvSpPr>
            <p:spPr>
              <a:xfrm>
                <a:off x="4724400" y="2379832"/>
                <a:ext cx="3505200" cy="627479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B9B073B-E018-D80D-128D-5C9367F3E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379832"/>
                <a:ext cx="3505200" cy="627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o 9">
            <a:extLst>
              <a:ext uri="{FF2B5EF4-FFF2-40B4-BE49-F238E27FC236}">
                <a16:creationId xmlns:a16="http://schemas.microsoft.com/office/drawing/2014/main" id="{0E14893F-FB45-13B6-B633-1EAE14BA6C3E}"/>
              </a:ext>
            </a:extLst>
          </p:cNvPr>
          <p:cNvGrpSpPr/>
          <p:nvPr/>
        </p:nvGrpSpPr>
        <p:grpSpPr>
          <a:xfrm>
            <a:off x="2095500" y="4605412"/>
            <a:ext cx="1328145" cy="485142"/>
            <a:chOff x="0" y="674932"/>
            <a:chExt cx="1328145" cy="485142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2272877F-CE51-A7E2-502C-A6E1BF9425CB}"/>
                </a:ext>
              </a:extLst>
            </p:cNvPr>
            <p:cNvSpPr/>
            <p:nvPr/>
          </p:nvSpPr>
          <p:spPr>
            <a:xfrm>
              <a:off x="0" y="674932"/>
              <a:ext cx="1328145" cy="4851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e 4">
                  <a:extLst>
                    <a:ext uri="{FF2B5EF4-FFF2-40B4-BE49-F238E27FC236}">
                      <a16:creationId xmlns:a16="http://schemas.microsoft.com/office/drawing/2014/main" id="{56859179-2C52-6B09-9843-08070A9BBB44}"/>
                    </a:ext>
                  </a:extLst>
                </p:cNvPr>
                <p:cNvSpPr txBox="1"/>
                <p:nvPr/>
              </p:nvSpPr>
              <p:spPr>
                <a:xfrm>
                  <a:off x="194502" y="745979"/>
                  <a:ext cx="939141" cy="3430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60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kern="12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600" i="1" kern="1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kern="120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r>
                    <a:rPr lang="it-IT" sz="1600" kern="1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60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kern="12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600" i="1" kern="12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endParaRPr lang="it-IT" sz="1600" kern="1200" dirty="0"/>
                </a:p>
              </p:txBody>
            </p:sp>
          </mc:Choice>
          <mc:Fallback xmlns="">
            <p:sp>
              <p:nvSpPr>
                <p:cNvPr id="12" name="Ovale 4">
                  <a:extLst>
                    <a:ext uri="{FF2B5EF4-FFF2-40B4-BE49-F238E27FC236}">
                      <a16:creationId xmlns:a16="http://schemas.microsoft.com/office/drawing/2014/main" id="{56859179-2C52-6B09-9843-08070A9BB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02" y="745979"/>
                  <a:ext cx="939141" cy="343048"/>
                </a:xfrm>
                <a:prstGeom prst="rect">
                  <a:avLst/>
                </a:prstGeom>
                <a:blipFill>
                  <a:blip r:embed="rId5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913DDBA-FA5C-A2D1-FC93-3CD81548E0D0}"/>
              </a:ext>
            </a:extLst>
          </p:cNvPr>
          <p:cNvGrpSpPr/>
          <p:nvPr/>
        </p:nvGrpSpPr>
        <p:grpSpPr>
          <a:xfrm>
            <a:off x="2105497" y="5254740"/>
            <a:ext cx="1264106" cy="485142"/>
            <a:chOff x="31293" y="1332271"/>
            <a:chExt cx="1264106" cy="485142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70072DD1-2FBD-DC3C-0DA4-B1EA8E9ED145}"/>
                </a:ext>
              </a:extLst>
            </p:cNvPr>
            <p:cNvSpPr/>
            <p:nvPr/>
          </p:nvSpPr>
          <p:spPr>
            <a:xfrm>
              <a:off x="31293" y="1332271"/>
              <a:ext cx="1264106" cy="4851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e 4">
                  <a:extLst>
                    <a:ext uri="{FF2B5EF4-FFF2-40B4-BE49-F238E27FC236}">
                      <a16:creationId xmlns:a16="http://schemas.microsoft.com/office/drawing/2014/main" id="{D1015A9C-42EF-8D51-4DA5-A87E134E5C1E}"/>
                    </a:ext>
                  </a:extLst>
                </p:cNvPr>
                <p:cNvSpPr txBox="1"/>
                <p:nvPr/>
              </p:nvSpPr>
              <p:spPr>
                <a:xfrm>
                  <a:off x="216417" y="1403318"/>
                  <a:ext cx="893858" cy="3430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600" i="1" kern="12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it-IT" sz="1600" kern="1200" dirty="0"/>
                </a:p>
              </p:txBody>
            </p:sp>
          </mc:Choice>
          <mc:Fallback xmlns="">
            <p:sp>
              <p:nvSpPr>
                <p:cNvPr id="15" name="Ovale 4">
                  <a:extLst>
                    <a:ext uri="{FF2B5EF4-FFF2-40B4-BE49-F238E27FC236}">
                      <a16:creationId xmlns:a16="http://schemas.microsoft.com/office/drawing/2014/main" id="{D1015A9C-42EF-8D51-4DA5-A87E134E5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7" y="1403318"/>
                  <a:ext cx="893858" cy="343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8FECC71E-B312-B91B-2475-2766702CD997}"/>
              </a:ext>
            </a:extLst>
          </p:cNvPr>
          <p:cNvSpPr/>
          <p:nvPr/>
        </p:nvSpPr>
        <p:spPr>
          <a:xfrm>
            <a:off x="3238915" y="5006097"/>
            <a:ext cx="427607" cy="3014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21B24F77-C793-4481-2853-749AA0D121EB}"/>
              </a:ext>
            </a:extLst>
          </p:cNvPr>
          <p:cNvGrpSpPr/>
          <p:nvPr/>
        </p:nvGrpSpPr>
        <p:grpSpPr>
          <a:xfrm>
            <a:off x="3731894" y="4384798"/>
            <a:ext cx="1542253" cy="1544080"/>
            <a:chOff x="1308257" y="297069"/>
            <a:chExt cx="1593757" cy="1593757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72133892-FCA5-72B2-C4B8-E6370405C7B2}"/>
                </a:ext>
              </a:extLst>
            </p:cNvPr>
            <p:cNvSpPr/>
            <p:nvPr/>
          </p:nvSpPr>
          <p:spPr>
            <a:xfrm>
              <a:off x="1308257" y="297069"/>
              <a:ext cx="1593757" cy="159375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e 4">
              <a:extLst>
                <a:ext uri="{FF2B5EF4-FFF2-40B4-BE49-F238E27FC236}">
                  <a16:creationId xmlns:a16="http://schemas.microsoft.com/office/drawing/2014/main" id="{E70717D4-1491-B38D-0EAB-484A7F19AA2C}"/>
                </a:ext>
              </a:extLst>
            </p:cNvPr>
            <p:cNvSpPr txBox="1"/>
            <p:nvPr/>
          </p:nvSpPr>
          <p:spPr>
            <a:xfrm>
              <a:off x="1541657" y="530469"/>
              <a:ext cx="1126957" cy="11269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dirty="0"/>
                <a:t>Pianificazione di Traiettoria S0</a:t>
              </a:r>
            </a:p>
          </p:txBody>
        </p:sp>
      </p:grp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E60255BF-F10C-FDD6-93FD-394A371AEF41}"/>
              </a:ext>
            </a:extLst>
          </p:cNvPr>
          <p:cNvSpPr/>
          <p:nvPr/>
        </p:nvSpPr>
        <p:spPr>
          <a:xfrm>
            <a:off x="5321407" y="4939812"/>
            <a:ext cx="427607" cy="3014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15398D8-6F01-2CA7-7D9D-44D43661BCA1}"/>
              </a:ext>
            </a:extLst>
          </p:cNvPr>
          <p:cNvGrpSpPr/>
          <p:nvPr/>
        </p:nvGrpSpPr>
        <p:grpSpPr>
          <a:xfrm>
            <a:off x="5961714" y="4780856"/>
            <a:ext cx="1502698" cy="619395"/>
            <a:chOff x="0" y="674932"/>
            <a:chExt cx="1328145" cy="485142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B0B15C05-FC8A-7A10-3398-643B5A13733E}"/>
                </a:ext>
              </a:extLst>
            </p:cNvPr>
            <p:cNvSpPr/>
            <p:nvPr/>
          </p:nvSpPr>
          <p:spPr>
            <a:xfrm>
              <a:off x="0" y="674932"/>
              <a:ext cx="1328145" cy="4851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e 4">
                  <a:extLst>
                    <a:ext uri="{FF2B5EF4-FFF2-40B4-BE49-F238E27FC236}">
                      <a16:creationId xmlns:a16="http://schemas.microsoft.com/office/drawing/2014/main" id="{AB8934FE-69D7-BBD9-9551-E3778CAE42D9}"/>
                    </a:ext>
                  </a:extLst>
                </p:cNvPr>
                <p:cNvSpPr txBox="1"/>
                <p:nvPr/>
              </p:nvSpPr>
              <p:spPr>
                <a:xfrm>
                  <a:off x="152547" y="762857"/>
                  <a:ext cx="1085681" cy="3430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0320" tIns="20320" rIns="20320" bIns="2032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it-IT" sz="1600" kern="1200" dirty="0"/>
                </a:p>
              </p:txBody>
            </p:sp>
          </mc:Choice>
          <mc:Fallback xmlns="">
            <p:sp>
              <p:nvSpPr>
                <p:cNvPr id="26" name="Ovale 4">
                  <a:extLst>
                    <a:ext uri="{FF2B5EF4-FFF2-40B4-BE49-F238E27FC236}">
                      <a16:creationId xmlns:a16="http://schemas.microsoft.com/office/drawing/2014/main" id="{AB8934FE-69D7-BBD9-9551-E3778CAE4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47" y="762857"/>
                  <a:ext cx="1085681" cy="343048"/>
                </a:xfrm>
                <a:prstGeom prst="rect">
                  <a:avLst/>
                </a:prstGeom>
                <a:blipFill>
                  <a:blip r:embed="rId7"/>
                  <a:stretch>
                    <a:fillRect l="-3960" r="-198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098E14-EA15-EAA8-6B2A-58CD2CF20AF7}"/>
                  </a:ext>
                </a:extLst>
              </p:cNvPr>
              <p:cNvSpPr txBox="1"/>
              <p:nvPr/>
            </p:nvSpPr>
            <p:spPr>
              <a:xfrm>
                <a:off x="4723302" y="3128341"/>
                <a:ext cx="3505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b="0" dirty="0"/>
                  <a:t>La legge </a:t>
                </a:r>
                <a:r>
                  <a:rPr lang="it-IT" dirty="0"/>
                  <a:t>oraria usata 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è quella di polinomio cubico che consente continuità nella posizione e nella velocità.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098E14-EA15-EAA8-6B2A-58CD2CF2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2" y="3128341"/>
                <a:ext cx="3505200" cy="1200329"/>
              </a:xfrm>
              <a:prstGeom prst="rect">
                <a:avLst/>
              </a:prstGeom>
              <a:blipFill>
                <a:blip r:embed="rId8"/>
                <a:stretch>
                  <a:fillRect l="-1565" t="-2538" r="-1391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circolare a sinistra 6">
            <a:extLst>
              <a:ext uri="{FF2B5EF4-FFF2-40B4-BE49-F238E27FC236}">
                <a16:creationId xmlns:a16="http://schemas.microsoft.com/office/drawing/2014/main" id="{833A9293-46B2-67AC-5586-1A7B0CE54938}"/>
              </a:ext>
            </a:extLst>
          </p:cNvPr>
          <p:cNvSpPr/>
          <p:nvPr/>
        </p:nvSpPr>
        <p:spPr>
          <a:xfrm>
            <a:off x="8243563" y="2450267"/>
            <a:ext cx="485303" cy="1216152"/>
          </a:xfrm>
          <a:prstGeom prst="curved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3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2BD066E9-27D9-ABC0-245D-EB3D23C6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325" y="609600"/>
            <a:ext cx="5295347" cy="492443"/>
          </a:xfrm>
        </p:spPr>
        <p:txBody>
          <a:bodyPr/>
          <a:lstStyle/>
          <a:p>
            <a:pPr algn="ctr"/>
            <a:r>
              <a:rPr lang="it-IT" kern="1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Inversione Cinematica</a:t>
            </a:r>
            <a:endParaRPr lang="it-IT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A400CCEC-28F3-D60A-E06C-DEEF4676DCBE}"/>
              </a:ext>
            </a:extLst>
          </p:cNvPr>
          <p:cNvSpPr txBox="1">
            <a:spLocks/>
          </p:cNvSpPr>
          <p:nvPr/>
        </p:nvSpPr>
        <p:spPr>
          <a:xfrm>
            <a:off x="304801" y="1165859"/>
            <a:ext cx="8458200" cy="553998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kern="0" dirty="0">
                <a:solidFill>
                  <a:sysClr val="windowText" lastClr="000000"/>
                </a:solidFill>
              </a:rPr>
              <a:t>L’algoritmo di inversione cinematica mi permette di determinare le variabili di giunto</a:t>
            </a:r>
          </a:p>
          <a:p>
            <a:pPr algn="ctr"/>
            <a:r>
              <a:rPr lang="it-IT" kern="0" dirty="0">
                <a:solidFill>
                  <a:sysClr val="windowText" lastClr="000000"/>
                </a:solidFill>
              </a:rPr>
              <a:t>partendo dalla posa dell’organo terminale nello spazio operativo.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84E1AB8-3B6E-D314-9140-03A4C4EE9C8B}"/>
                  </a:ext>
                </a:extLst>
              </p:cNvPr>
              <p:cNvSpPr txBox="1"/>
              <p:nvPr/>
            </p:nvSpPr>
            <p:spPr>
              <a:xfrm>
                <a:off x="310663" y="1827817"/>
                <a:ext cx="48375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600" b="1" i="1" dirty="0"/>
                  <a:t>DISTANZA dai FINE CORSA dei GIUNTI</a:t>
                </a:r>
              </a:p>
              <a:p>
                <a:pPr algn="just"/>
                <a:r>
                  <a:rPr lang="it-IT" sz="1600" dirty="0"/>
                  <a:t>Bisogna andare a minimizzare la distanza dal centro corsa di ogni giunto e lo facciamo andando a fare la derivata (calcolata manualmente) di W(q) con la funzione </a:t>
                </a:r>
                <a:r>
                  <a:rPr lang="it-IT" sz="1600" b="1" i="1" dirty="0" err="1">
                    <a:effectLst/>
                  </a:rPr>
                  <a:t>d_W_q_distanza_centrocorsa</a:t>
                </a:r>
                <a:r>
                  <a:rPr lang="it-IT" sz="1600" b="1" i="1" dirty="0"/>
                  <a:t>.</a:t>
                </a:r>
                <a:endParaRPr lang="it-IT" sz="1600" dirty="0"/>
              </a:p>
              <a:p>
                <a:pPr algn="just"/>
                <a:r>
                  <a:rPr lang="it-IT" sz="1600" dirty="0"/>
                  <a:t>Sono stati definiti per ogni giunto l’intervallo di variazione: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Valore minimo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𝑖𝑀</m:t>
                        </m:r>
                      </m:sub>
                    </m:sSub>
                  </m:oMath>
                </a14:m>
                <a:r>
                  <a:rPr lang="it-IT" sz="1600" dirty="0"/>
                  <a:t> (limite superiore)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Valore massimo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it-IT" sz="1600" dirty="0"/>
                  <a:t> (limite inferiore)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84E1AB8-3B6E-D314-9140-03A4C4EE9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3" y="1827817"/>
                <a:ext cx="4837522" cy="2308324"/>
              </a:xfrm>
              <a:prstGeom prst="rect">
                <a:avLst/>
              </a:prstGeom>
              <a:blipFill>
                <a:blip r:embed="rId3"/>
                <a:stretch>
                  <a:fillRect l="-756" t="-792" r="-630" b="-2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25B8D97-7CAD-4460-30D1-F49BE2796965}"/>
                  </a:ext>
                </a:extLst>
              </p:cNvPr>
              <p:cNvSpPr txBox="1"/>
              <p:nvPr/>
            </p:nvSpPr>
            <p:spPr>
              <a:xfrm>
                <a:off x="5334000" y="2551348"/>
                <a:ext cx="3276600" cy="86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𝑖𝑀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𝑖𝑚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25B8D97-7CAD-4460-30D1-F49BE279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551348"/>
                <a:ext cx="3276600" cy="86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CD762D-53DB-5AB2-7E65-A1F79CC1DCEB}"/>
              </a:ext>
            </a:extLst>
          </p:cNvPr>
          <p:cNvSpPr txBox="1"/>
          <p:nvPr/>
        </p:nvSpPr>
        <p:spPr>
          <a:xfrm>
            <a:off x="457200" y="4194740"/>
            <a:ext cx="8458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L’algoritmo è stato implementato tramite la pseudo-inversa destra dello Jacobiano che ci siamo calcolati tramite la funzione </a:t>
            </a:r>
            <a:r>
              <a:rPr lang="it-IT" b="1" i="1" dirty="0"/>
              <a:t>Jacobian </a:t>
            </a:r>
            <a:r>
              <a:rPr lang="it-IT" dirty="0"/>
              <a:t>che mi permette di estrarre lo Jacobiano geometrico. </a:t>
            </a:r>
          </a:p>
          <a:p>
            <a:r>
              <a:rPr lang="it-IT" dirty="0"/>
              <a:t>Utilizzo la funzione</a:t>
            </a:r>
            <a:r>
              <a:rPr lang="it-IT" b="1" i="1" dirty="0"/>
              <a:t> </a:t>
            </a:r>
            <a:r>
              <a:rPr lang="it-IT" b="1" i="1" dirty="0" err="1"/>
              <a:t>InversioneCinematica_centrocorsa</a:t>
            </a:r>
            <a:r>
              <a:rPr lang="it-IT" dirty="0"/>
              <a:t> a cui do in ingresso i parametri di DH, posa e velocità desiderata, guadagni e stringa per andare a definire l’algoritmo che vogliamo usare, per ottenere in uscita le velocità nello spazio dei giunti e una misura dell’errore.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8C6271-B600-28B9-EAB6-F78BC2B6D961}"/>
              </a:ext>
            </a:extLst>
          </p:cNvPr>
          <p:cNvSpPr txBox="1"/>
          <p:nvPr/>
        </p:nvSpPr>
        <p:spPr>
          <a:xfrm>
            <a:off x="5532748" y="234809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FUNZIONE OBIETTIVO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E44B73-1882-85B9-7E9C-244675B13485}"/>
              </a:ext>
            </a:extLst>
          </p:cNvPr>
          <p:cNvSpPr/>
          <p:nvPr/>
        </p:nvSpPr>
        <p:spPr>
          <a:xfrm>
            <a:off x="5370136" y="2271498"/>
            <a:ext cx="3276600" cy="1173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922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FB89EE-FCB3-8273-B144-246317A3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kern="1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RISULTATI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23F9D6-67C2-D32D-C0E0-635D1BDA95C3}"/>
              </a:ext>
            </a:extLst>
          </p:cNvPr>
          <p:cNvSpPr txBox="1"/>
          <p:nvPr/>
        </p:nvSpPr>
        <p:spPr>
          <a:xfrm>
            <a:off x="228600" y="12954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it-IT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Rappresentazione nello Spazio del Manipolatore nella sua configurazione Iniziale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B3C6A93-A7FE-FFB4-372A-83618976E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r="20832"/>
          <a:stretch/>
        </p:blipFill>
        <p:spPr>
          <a:xfrm>
            <a:off x="611038" y="1956847"/>
            <a:ext cx="3979815" cy="3697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07DB9D5-C20F-A130-6CC5-1ADB3FA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67081"/>
            <a:ext cx="2457450" cy="3276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14F88A-7744-4769-FF29-C467791D14D3}"/>
              </a:ext>
            </a:extLst>
          </p:cNvPr>
          <p:cNvSpPr txBox="1"/>
          <p:nvPr/>
        </p:nvSpPr>
        <p:spPr>
          <a:xfrm>
            <a:off x="924545" y="565391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Python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F33213-3D2D-8953-FB8A-C88ED5D4CA8F}"/>
              </a:ext>
            </a:extLst>
          </p:cNvPr>
          <p:cNvSpPr txBox="1"/>
          <p:nvPr/>
        </p:nvSpPr>
        <p:spPr>
          <a:xfrm>
            <a:off x="5638800" y="5653916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Manipolatore Reale</a:t>
            </a:r>
          </a:p>
        </p:txBody>
      </p:sp>
    </p:spTree>
    <p:extLst>
      <p:ext uri="{BB962C8B-B14F-4D97-AF65-F5344CB8AC3E}">
        <p14:creationId xmlns:p14="http://schemas.microsoft.com/office/powerpoint/2010/main" val="396936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54FFD9-45A0-4FCD-961F-CF0F7DE0B5EE}"/>
              </a:ext>
            </a:extLst>
          </p:cNvPr>
          <p:cNvSpPr txBox="1">
            <a:spLocks/>
          </p:cNvSpPr>
          <p:nvPr/>
        </p:nvSpPr>
        <p:spPr>
          <a:xfrm>
            <a:off x="675993" y="685800"/>
            <a:ext cx="7792013" cy="38472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5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Spazio di lavoro e Pianificazione di Traiettoria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A14C0D-68EC-73B3-7948-01079481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501"/>
          <a:stretch/>
        </p:blipFill>
        <p:spPr>
          <a:xfrm>
            <a:off x="838200" y="1447800"/>
            <a:ext cx="3042138" cy="32956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48C73C-0052-87CB-7C05-CBFAB761D510}"/>
              </a:ext>
            </a:extLst>
          </p:cNvPr>
          <p:cNvSpPr txBox="1"/>
          <p:nvPr/>
        </p:nvSpPr>
        <p:spPr>
          <a:xfrm>
            <a:off x="4571999" y="4143285"/>
            <a:ext cx="4191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Punti scelti per la Pianificazione di Traiettoria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pA coincidente con configurazione Iniziale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pB = [0.163, 0.215, 0.035]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pC = [-0.010, 0.269, 0.035]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2274A95-5C96-2360-D405-DFF00E6A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5" t="4665" b="11559"/>
          <a:stretch/>
        </p:blipFill>
        <p:spPr>
          <a:xfrm>
            <a:off x="4800600" y="1213606"/>
            <a:ext cx="3505200" cy="2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7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</TotalTime>
  <Words>1608</Words>
  <Application>Microsoft Office PowerPoint</Application>
  <PresentationFormat>Presentazione su schermo (4:3)</PresentationFormat>
  <Paragraphs>165</Paragraphs>
  <Slides>15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Verdana Pro Light</vt:lpstr>
      <vt:lpstr>Office Theme</vt:lpstr>
      <vt:lpstr>Presentazione standard di PowerPoint</vt:lpstr>
      <vt:lpstr>Indice</vt:lpstr>
      <vt:lpstr>Obiettivi</vt:lpstr>
      <vt:lpstr>Terne e Parametri di Denavit-Hartemberg</vt:lpstr>
      <vt:lpstr>Cinematica Diretta</vt:lpstr>
      <vt:lpstr>Pianificazione di Traiettoria</vt:lpstr>
      <vt:lpstr>Inversione Cinematica</vt:lpstr>
      <vt:lpstr>RISULTATI</vt:lpstr>
      <vt:lpstr>Presentazione standard di PowerPoint</vt:lpstr>
      <vt:lpstr>3. Confronto Posizione Desiderata e Posizione reale</vt:lpstr>
      <vt:lpstr>4. Grafici Errori</vt:lpstr>
      <vt:lpstr>5. Grafici Centro Corsa</vt:lpstr>
      <vt:lpstr>6. Scelta migliore Ka</vt:lpstr>
      <vt:lpstr>7. Video inseguimento di traiettoria e manipolatore reale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Progetti Robotica Medica e Industriale a.a. 2018/2019</dc:title>
  <dc:creator>Tamantini Christian</dc:creator>
  <cp:lastModifiedBy>Virginia Clemente</cp:lastModifiedBy>
  <cp:revision>197</cp:revision>
  <dcterms:created xsi:type="dcterms:W3CDTF">2020-05-06T15:14:43Z</dcterms:created>
  <dcterms:modified xsi:type="dcterms:W3CDTF">2022-06-05T14:06:15Z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2019-05-21T00:00:00Z</vt:filetime>
  </property>
  <property fmtid="{D5CDD505-2E9C-101B-9397-08002B2CF9AE}" pid="3" name="LastSaved">
    <vt:filetime>2020-05-06T00:00:00Z</vt:filetime>
  </property>
</Properties>
</file>